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1"/>
  </p:notesMasterIdLst>
  <p:sldIdLst>
    <p:sldId id="256" r:id="rId6"/>
    <p:sldId id="292" r:id="rId7"/>
    <p:sldId id="258" r:id="rId8"/>
    <p:sldId id="288" r:id="rId9"/>
    <p:sldId id="261" r:id="rId10"/>
    <p:sldId id="260" r:id="rId11"/>
    <p:sldId id="263" r:id="rId12"/>
    <p:sldId id="265" r:id="rId13"/>
    <p:sldId id="266" r:id="rId14"/>
    <p:sldId id="269" r:id="rId15"/>
    <p:sldId id="268" r:id="rId16"/>
    <p:sldId id="270" r:id="rId17"/>
    <p:sldId id="287" r:id="rId18"/>
    <p:sldId id="272" r:id="rId19"/>
    <p:sldId id="274" r:id="rId20"/>
    <p:sldId id="275" r:id="rId21"/>
    <p:sldId id="277" r:id="rId22"/>
    <p:sldId id="278" r:id="rId23"/>
    <p:sldId id="279" r:id="rId24"/>
    <p:sldId id="290" r:id="rId25"/>
    <p:sldId id="280" r:id="rId26"/>
    <p:sldId id="291" r:id="rId27"/>
    <p:sldId id="282" r:id="rId28"/>
    <p:sldId id="284" r:id="rId29"/>
    <p:sldId id="285" r:id="rId30"/>
  </p:sldIdLst>
  <p:sldSz cx="6858000" cy="9144000" type="screen4x3"/>
  <p:notesSz cx="6797675" cy="9928225"/>
  <p:defaultTextStyle>
    <a:defPPr rtl="0">
      <a:defRPr lang="sv-SE"/>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41">
          <p15:clr>
            <a:srgbClr val="A4A3A4"/>
          </p15:clr>
        </p15:guide>
        <p15:guide id="2" pos="40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ggart, Rawdon" initials="H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1EB2"/>
    <a:srgbClr val="FF3300"/>
    <a:srgbClr val="0000FF"/>
    <a:srgbClr val="CC0000"/>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4660"/>
  </p:normalViewPr>
  <p:slideViewPr>
    <p:cSldViewPr showGuides="1">
      <p:cViewPr varScale="1">
        <p:scale>
          <a:sx n="66" d="100"/>
          <a:sy n="66" d="100"/>
        </p:scale>
        <p:origin x="2964" y="66"/>
      </p:cViewPr>
      <p:guideLst>
        <p:guide orient="horz" pos="4241"/>
        <p:guide pos="40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pPr rtl="0"/>
            <a:endParaRPr lang="ko-KR" altLang="en-US"/>
          </a:p>
        </p:txBody>
      </p:sp>
      <p:sp>
        <p:nvSpPr>
          <p:cNvPr id="3" name="날짜 개체 틀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pPr rtl="0"/>
            <a:fld id="{6E5CE3FC-37FB-44E5-8859-AF2121670390}" type="datetimeFigureOut">
              <a:rPr lang="ko-KR" altLang="en-US" smtClean="0"/>
              <a:t>2021-05-17</a:t>
            </a:fld>
            <a:endParaRPr lang="ko-KR" altLang="en-US"/>
          </a:p>
        </p:txBody>
      </p:sp>
      <p:sp>
        <p:nvSpPr>
          <p:cNvPr id="4" name="슬라이드 이미지 개체 틀 3"/>
          <p:cNvSpPr>
            <a:spLocks noGrp="1" noRot="1" noChangeAspect="1"/>
          </p:cNvSpPr>
          <p:nvPr>
            <p:ph type="sldImg" idx="2"/>
          </p:nvPr>
        </p:nvSpPr>
        <p:spPr>
          <a:xfrm>
            <a:off x="2003425" y="744538"/>
            <a:ext cx="2790825" cy="3722687"/>
          </a:xfrm>
          <a:prstGeom prst="rect">
            <a:avLst/>
          </a:prstGeom>
          <a:noFill/>
          <a:ln w="12700">
            <a:solidFill>
              <a:prstClr val="black"/>
            </a:solidFill>
          </a:ln>
        </p:spPr>
        <p:txBody>
          <a:bodyPr vert="horz" lIns="91440" tIns="45720" rIns="91440" bIns="45720" rtlCol="0" anchor="ctr"/>
          <a:lstStyle/>
          <a:p>
            <a:pPr rtl="0"/>
            <a:endParaRPr lang="ko-KR" altLang="en-US"/>
          </a:p>
        </p:txBody>
      </p:sp>
      <p:sp>
        <p:nvSpPr>
          <p:cNvPr id="5" name="슬라이드 노트 개체 틀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6" name="바닥글 개체 틀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pPr rtl="0"/>
            <a:endParaRPr lang="ko-KR" altLang="en-US"/>
          </a:p>
        </p:txBody>
      </p:sp>
      <p:sp>
        <p:nvSpPr>
          <p:cNvPr id="7" name="슬라이드 번호 개체 틀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pPr rtl="0"/>
            <a:fld id="{E9D1B38A-3DB0-43E7-8E4D-6D52750B0BA5}" type="slidenum">
              <a:rPr lang="ko-KR" altLang="en-US" smtClean="0"/>
              <a:t>‹#›</a:t>
            </a:fld>
            <a:endParaRPr lang="ko-KR" altLang="en-US"/>
          </a:p>
        </p:txBody>
      </p:sp>
    </p:spTree>
    <p:extLst>
      <p:ext uri="{BB962C8B-B14F-4D97-AF65-F5344CB8AC3E}">
        <p14:creationId xmlns:p14="http://schemas.microsoft.com/office/powerpoint/2010/main" val="332672600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t>14</a:t>
            </a:fld>
            <a:endParaRPr lang="ko-KR" altLang="en-US"/>
          </a:p>
        </p:txBody>
      </p:sp>
    </p:spTree>
    <p:extLst>
      <p:ext uri="{BB962C8B-B14F-4D97-AF65-F5344CB8AC3E}">
        <p14:creationId xmlns:p14="http://schemas.microsoft.com/office/powerpoint/2010/main" val="17176235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t>21</a:t>
            </a:fld>
            <a:endParaRPr lang="ko-KR" altLang="en-US"/>
          </a:p>
        </p:txBody>
      </p:sp>
    </p:spTree>
    <p:extLst>
      <p:ext uri="{BB962C8B-B14F-4D97-AF65-F5344CB8AC3E}">
        <p14:creationId xmlns:p14="http://schemas.microsoft.com/office/powerpoint/2010/main" val="1575717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t>22</a:t>
            </a:fld>
            <a:endParaRPr lang="ko-KR" altLang="en-US"/>
          </a:p>
        </p:txBody>
      </p:sp>
    </p:spTree>
    <p:extLst>
      <p:ext uri="{BB962C8B-B14F-4D97-AF65-F5344CB8AC3E}">
        <p14:creationId xmlns:p14="http://schemas.microsoft.com/office/powerpoint/2010/main" val="157571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t>24</a:t>
            </a:fld>
            <a:endParaRPr lang="ko-KR" altLang="en-US"/>
          </a:p>
        </p:txBody>
      </p:sp>
    </p:spTree>
    <p:extLst>
      <p:ext uri="{BB962C8B-B14F-4D97-AF65-F5344CB8AC3E}">
        <p14:creationId xmlns:p14="http://schemas.microsoft.com/office/powerpoint/2010/main" val="3174827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rtlCol="0"/>
          <a:lstStyle/>
          <a:p>
            <a:pPr rtl="0"/>
            <a:endParaRPr lang="ko-KR" altLang="en-US" dirty="0"/>
          </a:p>
        </p:txBody>
      </p:sp>
      <p:sp>
        <p:nvSpPr>
          <p:cNvPr id="4" name="슬라이드 번호 개체 틀 3"/>
          <p:cNvSpPr>
            <a:spLocks noGrp="1"/>
          </p:cNvSpPr>
          <p:nvPr>
            <p:ph type="sldNum" sz="quarter" idx="10"/>
          </p:nvPr>
        </p:nvSpPr>
        <p:spPr/>
        <p:txBody>
          <a:bodyPr rtlCol="0"/>
          <a:lstStyle/>
          <a:p>
            <a:pPr rtl="0"/>
            <a:fld id="{E9D1B38A-3DB0-43E7-8E4D-6D52750B0BA5}" type="slidenum">
              <a:rPr lang="ko-KR" altLang="en-US" smtClean="0"/>
              <a:t>25</a:t>
            </a:fld>
            <a:endParaRPr lang="ko-KR" altLang="en-US"/>
          </a:p>
        </p:txBody>
      </p:sp>
    </p:spTree>
    <p:extLst>
      <p:ext uri="{BB962C8B-B14F-4D97-AF65-F5344CB8AC3E}">
        <p14:creationId xmlns:p14="http://schemas.microsoft.com/office/powerpoint/2010/main" val="317482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514350" y="2840568"/>
            <a:ext cx="5829300" cy="1960033"/>
          </a:xfrm>
        </p:spPr>
        <p:txBody>
          <a:bodyPr rtlCol="0"/>
          <a:lstStyle/>
          <a:p>
            <a:pPr rtl="0"/>
            <a:r>
              <a:rPr lang="sv-SE"/>
              <a:t>마스터 제목 스타일 편집</a:t>
            </a:r>
            <a:endParaRPr lang="ko-KR" altLang="en-US"/>
          </a:p>
        </p:txBody>
      </p:sp>
      <p:sp>
        <p:nvSpPr>
          <p:cNvPr id="3" name="부제목 2"/>
          <p:cNvSpPr>
            <a:spLocks noGrp="1"/>
          </p:cNvSpPr>
          <p:nvPr>
            <p:ph type="subTitle" idx="1"/>
          </p:nvPr>
        </p:nvSpPr>
        <p:spPr>
          <a:xfrm>
            <a:off x="1028700" y="5181600"/>
            <a:ext cx="4800600" cy="2336800"/>
          </a:xfrm>
        </p:spPr>
        <p:txBody>
          <a:bodyPr rtlCol="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sv-SE"/>
              <a:t>마스터 부제목 스타일 편집</a:t>
            </a:r>
            <a:endParaRPr lang="ko-KR" altLang="en-US"/>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5" name="바닥글 개체 틀 4"/>
          <p:cNvSpPr>
            <a:spLocks noGrp="1"/>
          </p:cNvSpPr>
          <p:nvPr>
            <p:ph type="ftr" sz="quarter" idx="11"/>
          </p:nvPr>
        </p:nvSpPr>
        <p:spPr/>
        <p:txBody>
          <a:bodyPr rtlCol="0"/>
          <a:lstStyle/>
          <a:p>
            <a:pPr rtl="0"/>
            <a:endParaRPr lang="ko-KR" altLang="en-US"/>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1575064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sv-SE"/>
              <a:t>마스터 제목 스타일 편집</a:t>
            </a:r>
            <a:endParaRPr lang="ko-KR" altLang="en-US"/>
          </a:p>
        </p:txBody>
      </p:sp>
      <p:sp>
        <p:nvSpPr>
          <p:cNvPr id="3" name="세로 텍스트 개체 틀 2"/>
          <p:cNvSpPr>
            <a:spLocks noGrp="1"/>
          </p:cNvSpPr>
          <p:nvPr>
            <p:ph type="body" orient="vert" idx="1"/>
          </p:nvPr>
        </p:nvSpPr>
        <p:spPr/>
        <p:txBody>
          <a:bodyPr vert="eaVert" rtlCol="0"/>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5" name="바닥글 개체 틀 4"/>
          <p:cNvSpPr>
            <a:spLocks noGrp="1"/>
          </p:cNvSpPr>
          <p:nvPr>
            <p:ph type="ftr" sz="quarter" idx="11"/>
          </p:nvPr>
        </p:nvSpPr>
        <p:spPr/>
        <p:txBody>
          <a:bodyPr rtlCol="0"/>
          <a:lstStyle/>
          <a:p>
            <a:pPr rtl="0"/>
            <a:endParaRPr lang="ko-KR" altLang="en-US"/>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4257464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4972050" y="366185"/>
            <a:ext cx="1543050" cy="7802033"/>
          </a:xfrm>
        </p:spPr>
        <p:txBody>
          <a:bodyPr vert="eaVert" rtlCol="0"/>
          <a:lstStyle/>
          <a:p>
            <a:pPr rtl="0"/>
            <a:r>
              <a:rPr lang="sv-SE"/>
              <a:t>마스터 제목 스타일 편집</a:t>
            </a:r>
            <a:endParaRPr lang="ko-KR" altLang="en-US"/>
          </a:p>
        </p:txBody>
      </p:sp>
      <p:sp>
        <p:nvSpPr>
          <p:cNvPr id="3" name="세로 텍스트 개체 틀 2"/>
          <p:cNvSpPr>
            <a:spLocks noGrp="1"/>
          </p:cNvSpPr>
          <p:nvPr>
            <p:ph type="body" orient="vert" idx="1"/>
          </p:nvPr>
        </p:nvSpPr>
        <p:spPr>
          <a:xfrm>
            <a:off x="342900" y="366185"/>
            <a:ext cx="4514850" cy="7802033"/>
          </a:xfrm>
        </p:spPr>
        <p:txBody>
          <a:bodyPr vert="eaVert" rtlCol="0"/>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5" name="바닥글 개체 틀 4"/>
          <p:cNvSpPr>
            <a:spLocks noGrp="1"/>
          </p:cNvSpPr>
          <p:nvPr>
            <p:ph type="ftr" sz="quarter" idx="11"/>
          </p:nvPr>
        </p:nvSpPr>
        <p:spPr/>
        <p:txBody>
          <a:bodyPr rtlCol="0"/>
          <a:lstStyle/>
          <a:p>
            <a:pPr rtl="0"/>
            <a:endParaRPr lang="ko-KR" altLang="en-US"/>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417390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sv-SE"/>
              <a:t>마스터 제목 스타일 편집</a:t>
            </a:r>
            <a:endParaRPr lang="ko-KR" altLang="en-US"/>
          </a:p>
        </p:txBody>
      </p:sp>
      <p:sp>
        <p:nvSpPr>
          <p:cNvPr id="3" name="내용 개체 틀 2"/>
          <p:cNvSpPr>
            <a:spLocks noGrp="1"/>
          </p:cNvSpPr>
          <p:nvPr>
            <p:ph idx="1"/>
          </p:nvPr>
        </p:nvSpPr>
        <p:spPr/>
        <p:txBody>
          <a:bodyPr rtlCol="0"/>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5" name="바닥글 개체 틀 4"/>
          <p:cNvSpPr>
            <a:spLocks noGrp="1"/>
          </p:cNvSpPr>
          <p:nvPr>
            <p:ph type="ftr" sz="quarter" idx="11"/>
          </p:nvPr>
        </p:nvSpPr>
        <p:spPr/>
        <p:txBody>
          <a:bodyPr rtlCol="0"/>
          <a:lstStyle/>
          <a:p>
            <a:pPr rtl="0"/>
            <a:endParaRPr lang="ko-KR" altLang="en-US"/>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377481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541735" y="5875867"/>
            <a:ext cx="5829300" cy="1816100"/>
          </a:xfrm>
        </p:spPr>
        <p:txBody>
          <a:bodyPr rtlCol="0" anchor="t"/>
          <a:lstStyle>
            <a:lvl1pPr algn="l">
              <a:defRPr sz="4000" b="1" cap="all"/>
            </a:lvl1pPr>
          </a:lstStyle>
          <a:p>
            <a:pPr rtl="0"/>
            <a:r>
              <a:rPr lang="sv-SE"/>
              <a:t>마스터 제목 스타일 편집</a:t>
            </a:r>
            <a:endParaRPr lang="ko-KR" altLang="en-US"/>
          </a:p>
        </p:txBody>
      </p:sp>
      <p:sp>
        <p:nvSpPr>
          <p:cNvPr id="3" name="텍스트 개체 틀 2"/>
          <p:cNvSpPr>
            <a:spLocks noGrp="1"/>
          </p:cNvSpPr>
          <p:nvPr>
            <p:ph type="body" idx="1"/>
          </p:nvPr>
        </p:nvSpPr>
        <p:spPr>
          <a:xfrm>
            <a:off x="541735" y="3875618"/>
            <a:ext cx="5829300" cy="2000249"/>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sv-SE"/>
              <a:t>마스터 텍스트 스타일을 편집합니다</a:t>
            </a:r>
          </a:p>
        </p:txBody>
      </p:sp>
      <p:sp>
        <p:nvSpPr>
          <p:cNvPr id="4" name="날짜 개체 틀 3"/>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5" name="바닥글 개체 틀 4"/>
          <p:cNvSpPr>
            <a:spLocks noGrp="1"/>
          </p:cNvSpPr>
          <p:nvPr>
            <p:ph type="ftr" sz="quarter" idx="11"/>
          </p:nvPr>
        </p:nvSpPr>
        <p:spPr/>
        <p:txBody>
          <a:bodyPr rtlCol="0"/>
          <a:lstStyle/>
          <a:p>
            <a:pPr rtl="0"/>
            <a:endParaRPr lang="ko-KR" altLang="en-US"/>
          </a:p>
        </p:txBody>
      </p:sp>
      <p:sp>
        <p:nvSpPr>
          <p:cNvPr id="6" name="슬라이드 번호 개체 틀 5"/>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1697767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sv-SE"/>
              <a:t>마스터 제목 스타일 편집</a:t>
            </a:r>
            <a:endParaRPr lang="ko-KR" altLang="en-US"/>
          </a:p>
        </p:txBody>
      </p:sp>
      <p:sp>
        <p:nvSpPr>
          <p:cNvPr id="3" name="내용 개체 틀 2"/>
          <p:cNvSpPr>
            <a:spLocks noGrp="1"/>
          </p:cNvSpPr>
          <p:nvPr>
            <p:ph sz="half" idx="1"/>
          </p:nvPr>
        </p:nvSpPr>
        <p:spPr>
          <a:xfrm>
            <a:off x="342900" y="2133601"/>
            <a:ext cx="3028950" cy="6034617"/>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내용 개체 틀 3"/>
          <p:cNvSpPr>
            <a:spLocks noGrp="1"/>
          </p:cNvSpPr>
          <p:nvPr>
            <p:ph sz="half" idx="2"/>
          </p:nvPr>
        </p:nvSpPr>
        <p:spPr>
          <a:xfrm>
            <a:off x="3486150" y="2133601"/>
            <a:ext cx="3028950" cy="6034617"/>
          </a:xfrm>
        </p:spPr>
        <p:txBody>
          <a:bodyPr rtlCol="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5" name="날짜 개체 틀 4"/>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6" name="바닥글 개체 틀 5"/>
          <p:cNvSpPr>
            <a:spLocks noGrp="1"/>
          </p:cNvSpPr>
          <p:nvPr>
            <p:ph type="ftr" sz="quarter" idx="11"/>
          </p:nvPr>
        </p:nvSpPr>
        <p:spPr/>
        <p:txBody>
          <a:bodyPr rtlCol="0"/>
          <a:lstStyle/>
          <a:p>
            <a:pPr rtl="0"/>
            <a:endParaRPr lang="ko-KR" altLang="en-US"/>
          </a:p>
        </p:txBody>
      </p:sp>
      <p:sp>
        <p:nvSpPr>
          <p:cNvPr id="7" name="슬라이드 번호 개체 틀 6"/>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164997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lvl1pPr>
              <a:defRPr/>
            </a:lvl1pPr>
          </a:lstStyle>
          <a:p>
            <a:pPr rtl="0"/>
            <a:r>
              <a:rPr lang="sv-SE"/>
              <a:t>마스터 제목 스타일 편집</a:t>
            </a:r>
            <a:endParaRPr lang="ko-KR" altLang="en-US"/>
          </a:p>
        </p:txBody>
      </p:sp>
      <p:sp>
        <p:nvSpPr>
          <p:cNvPr id="3" name="텍스트 개체 틀 2"/>
          <p:cNvSpPr>
            <a:spLocks noGrp="1"/>
          </p:cNvSpPr>
          <p:nvPr>
            <p:ph type="body" idx="1"/>
          </p:nvPr>
        </p:nvSpPr>
        <p:spPr>
          <a:xfrm>
            <a:off x="342900" y="2046817"/>
            <a:ext cx="3030141" cy="85301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마스터 텍스트 스타일을 편집합니다</a:t>
            </a:r>
          </a:p>
        </p:txBody>
      </p:sp>
      <p:sp>
        <p:nvSpPr>
          <p:cNvPr id="4" name="내용 개체 틀 3"/>
          <p:cNvSpPr>
            <a:spLocks noGrp="1"/>
          </p:cNvSpPr>
          <p:nvPr>
            <p:ph sz="half" idx="2"/>
          </p:nvPr>
        </p:nvSpPr>
        <p:spPr>
          <a:xfrm>
            <a:off x="342900" y="2899833"/>
            <a:ext cx="3030141" cy="5268384"/>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5" name="텍스트 개체 틀 4"/>
          <p:cNvSpPr>
            <a:spLocks noGrp="1"/>
          </p:cNvSpPr>
          <p:nvPr>
            <p:ph type="body" sz="quarter" idx="3"/>
          </p:nvPr>
        </p:nvSpPr>
        <p:spPr>
          <a:xfrm>
            <a:off x="3483769" y="2046817"/>
            <a:ext cx="3031331" cy="85301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sv-SE"/>
              <a:t>마스터 텍스트 스타일을 편집합니다</a:t>
            </a:r>
          </a:p>
        </p:txBody>
      </p:sp>
      <p:sp>
        <p:nvSpPr>
          <p:cNvPr id="6" name="내용 개체 틀 5"/>
          <p:cNvSpPr>
            <a:spLocks noGrp="1"/>
          </p:cNvSpPr>
          <p:nvPr>
            <p:ph sz="quarter" idx="4"/>
          </p:nvPr>
        </p:nvSpPr>
        <p:spPr>
          <a:xfrm>
            <a:off x="3483769" y="2899833"/>
            <a:ext cx="3031331" cy="5268384"/>
          </a:xfrm>
        </p:spPr>
        <p:txBody>
          <a:bodyPr rtlCol="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7" name="날짜 개체 틀 6"/>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8" name="바닥글 개체 틀 7"/>
          <p:cNvSpPr>
            <a:spLocks noGrp="1"/>
          </p:cNvSpPr>
          <p:nvPr>
            <p:ph type="ftr" sz="quarter" idx="11"/>
          </p:nvPr>
        </p:nvSpPr>
        <p:spPr/>
        <p:txBody>
          <a:bodyPr rtlCol="0"/>
          <a:lstStyle/>
          <a:p>
            <a:pPr rtl="0"/>
            <a:endParaRPr lang="ko-KR" altLang="en-US"/>
          </a:p>
        </p:txBody>
      </p:sp>
      <p:sp>
        <p:nvSpPr>
          <p:cNvPr id="9" name="슬라이드 번호 개체 틀 8"/>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387135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rtlCol="0"/>
          <a:lstStyle/>
          <a:p>
            <a:pPr rtl="0"/>
            <a:r>
              <a:rPr lang="sv-SE"/>
              <a:t>마스터 제목 스타일 편집</a:t>
            </a:r>
            <a:endParaRPr lang="ko-KR" altLang="en-US"/>
          </a:p>
        </p:txBody>
      </p:sp>
      <p:sp>
        <p:nvSpPr>
          <p:cNvPr id="3" name="날짜 개체 틀 2"/>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4" name="바닥글 개체 틀 3"/>
          <p:cNvSpPr>
            <a:spLocks noGrp="1"/>
          </p:cNvSpPr>
          <p:nvPr>
            <p:ph type="ftr" sz="quarter" idx="11"/>
          </p:nvPr>
        </p:nvSpPr>
        <p:spPr/>
        <p:txBody>
          <a:bodyPr rtlCol="0"/>
          <a:lstStyle/>
          <a:p>
            <a:pPr rtl="0"/>
            <a:endParaRPr lang="ko-KR" altLang="en-US"/>
          </a:p>
        </p:txBody>
      </p:sp>
      <p:sp>
        <p:nvSpPr>
          <p:cNvPr id="5" name="슬라이드 번호 개체 틀 4"/>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1062239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3" name="바닥글 개체 틀 2"/>
          <p:cNvSpPr>
            <a:spLocks noGrp="1"/>
          </p:cNvSpPr>
          <p:nvPr>
            <p:ph type="ftr" sz="quarter" idx="11"/>
          </p:nvPr>
        </p:nvSpPr>
        <p:spPr/>
        <p:txBody>
          <a:bodyPr rtlCol="0"/>
          <a:lstStyle/>
          <a:p>
            <a:pPr rtl="0"/>
            <a:endParaRPr lang="ko-KR" altLang="en-US"/>
          </a:p>
        </p:txBody>
      </p:sp>
      <p:sp>
        <p:nvSpPr>
          <p:cNvPr id="4" name="슬라이드 번호 개체 틀 3"/>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1923006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342900" y="364067"/>
            <a:ext cx="2256235" cy="1549400"/>
          </a:xfrm>
        </p:spPr>
        <p:txBody>
          <a:bodyPr rtlCol="0" anchor="b"/>
          <a:lstStyle>
            <a:lvl1pPr algn="l">
              <a:defRPr sz="2000" b="1"/>
            </a:lvl1pPr>
          </a:lstStyle>
          <a:p>
            <a:pPr rtl="0"/>
            <a:r>
              <a:rPr lang="sv-SE"/>
              <a:t>마스터 제목 스타일 편집</a:t>
            </a:r>
            <a:endParaRPr lang="ko-KR" altLang="en-US"/>
          </a:p>
        </p:txBody>
      </p:sp>
      <p:sp>
        <p:nvSpPr>
          <p:cNvPr id="3" name="내용 개체 틀 2"/>
          <p:cNvSpPr>
            <a:spLocks noGrp="1"/>
          </p:cNvSpPr>
          <p:nvPr>
            <p:ph idx="1"/>
          </p:nvPr>
        </p:nvSpPr>
        <p:spPr>
          <a:xfrm>
            <a:off x="2681287" y="364067"/>
            <a:ext cx="3833813" cy="780415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텍스트 개체 틀 3"/>
          <p:cNvSpPr>
            <a:spLocks noGrp="1"/>
          </p:cNvSpPr>
          <p:nvPr>
            <p:ph type="body" sz="half" idx="2"/>
          </p:nvPr>
        </p:nvSpPr>
        <p:spPr>
          <a:xfrm>
            <a:off x="342900" y="1913467"/>
            <a:ext cx="2256235" cy="6254751"/>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마스터 텍스트 스타일을 편집합니다</a:t>
            </a:r>
          </a:p>
        </p:txBody>
      </p:sp>
      <p:sp>
        <p:nvSpPr>
          <p:cNvPr id="5" name="날짜 개체 틀 4"/>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6" name="바닥글 개체 틀 5"/>
          <p:cNvSpPr>
            <a:spLocks noGrp="1"/>
          </p:cNvSpPr>
          <p:nvPr>
            <p:ph type="ftr" sz="quarter" idx="11"/>
          </p:nvPr>
        </p:nvSpPr>
        <p:spPr/>
        <p:txBody>
          <a:bodyPr rtlCol="0"/>
          <a:lstStyle/>
          <a:p>
            <a:pPr rtl="0"/>
            <a:endParaRPr lang="ko-KR" altLang="en-US"/>
          </a:p>
        </p:txBody>
      </p:sp>
      <p:sp>
        <p:nvSpPr>
          <p:cNvPr id="7" name="슬라이드 번호 개체 틀 6"/>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364766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344216" y="6400800"/>
            <a:ext cx="4114800" cy="755651"/>
          </a:xfrm>
        </p:spPr>
        <p:txBody>
          <a:bodyPr rtlCol="0" anchor="b"/>
          <a:lstStyle>
            <a:lvl1pPr algn="l">
              <a:defRPr sz="2000" b="1"/>
            </a:lvl1pPr>
          </a:lstStyle>
          <a:p>
            <a:pPr rtl="0"/>
            <a:r>
              <a:rPr lang="sv-SE"/>
              <a:t>마스터 제목 스타일 편집</a:t>
            </a:r>
            <a:endParaRPr lang="ko-KR" altLang="en-US"/>
          </a:p>
        </p:txBody>
      </p:sp>
      <p:sp>
        <p:nvSpPr>
          <p:cNvPr id="3" name="그림 개체 틀 2"/>
          <p:cNvSpPr>
            <a:spLocks noGrp="1"/>
          </p:cNvSpPr>
          <p:nvPr>
            <p:ph type="pic" idx="1"/>
          </p:nvPr>
        </p:nvSpPr>
        <p:spPr>
          <a:xfrm>
            <a:off x="1344216" y="817033"/>
            <a:ext cx="4114800" cy="5486400"/>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ko-KR" altLang="en-US"/>
          </a:p>
        </p:txBody>
      </p:sp>
      <p:sp>
        <p:nvSpPr>
          <p:cNvPr id="4" name="텍스트 개체 틀 3"/>
          <p:cNvSpPr>
            <a:spLocks noGrp="1"/>
          </p:cNvSpPr>
          <p:nvPr>
            <p:ph type="body" sz="half" idx="2"/>
          </p:nvPr>
        </p:nvSpPr>
        <p:spPr>
          <a:xfrm>
            <a:off x="1344216" y="7156451"/>
            <a:ext cx="4114800" cy="107314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sv-SE"/>
              <a:t>마스터 텍스트 스타일을 편집합니다</a:t>
            </a:r>
          </a:p>
        </p:txBody>
      </p:sp>
      <p:sp>
        <p:nvSpPr>
          <p:cNvPr id="5" name="날짜 개체 틀 4"/>
          <p:cNvSpPr>
            <a:spLocks noGrp="1"/>
          </p:cNvSpPr>
          <p:nvPr>
            <p:ph type="dt" sz="half" idx="10"/>
          </p:nvPr>
        </p:nvSpPr>
        <p:spPr/>
        <p:txBody>
          <a:bodyPr rtlCol="0"/>
          <a:lstStyle/>
          <a:p>
            <a:pPr rtl="0"/>
            <a:fld id="{8CCA36F3-C86A-4D0D-8173-0C2273B2443D}" type="datetimeFigureOut">
              <a:rPr lang="ko-KR" altLang="en-US" smtClean="0"/>
              <a:t>2021-05-17</a:t>
            </a:fld>
            <a:endParaRPr lang="ko-KR" altLang="en-US"/>
          </a:p>
        </p:txBody>
      </p:sp>
      <p:sp>
        <p:nvSpPr>
          <p:cNvPr id="6" name="바닥글 개체 틀 5"/>
          <p:cNvSpPr>
            <a:spLocks noGrp="1"/>
          </p:cNvSpPr>
          <p:nvPr>
            <p:ph type="ftr" sz="quarter" idx="11"/>
          </p:nvPr>
        </p:nvSpPr>
        <p:spPr/>
        <p:txBody>
          <a:bodyPr rtlCol="0"/>
          <a:lstStyle/>
          <a:p>
            <a:pPr rtl="0"/>
            <a:endParaRPr lang="ko-KR" altLang="en-US"/>
          </a:p>
        </p:txBody>
      </p:sp>
      <p:sp>
        <p:nvSpPr>
          <p:cNvPr id="7" name="슬라이드 번호 개체 틀 6"/>
          <p:cNvSpPr>
            <a:spLocks noGrp="1"/>
          </p:cNvSpPr>
          <p:nvPr>
            <p:ph type="sldNum" sz="quarter" idx="12"/>
          </p:nvPr>
        </p:nvSpPr>
        <p:spPr/>
        <p:txBody>
          <a:bodyPr rtlCol="0"/>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206367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pPr rtl="0"/>
            <a:r>
              <a:rPr lang="sv-SE"/>
              <a:t>마스터 제목 스타일 편집</a:t>
            </a:r>
            <a:endParaRPr lang="ko-KR" altLang="en-US"/>
          </a:p>
        </p:txBody>
      </p:sp>
      <p:sp>
        <p:nvSpPr>
          <p:cNvPr id="3" name="텍스트 개체 틀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rtl="0"/>
            <a:r>
              <a:rPr lang="sv-SE"/>
              <a:t>마스터 텍스트 스타일을 편집합니다</a:t>
            </a:r>
          </a:p>
          <a:p>
            <a:pPr lvl="1" rtl="0"/>
            <a:r>
              <a:rPr lang="sv-SE"/>
              <a:t>둘째 수준</a:t>
            </a:r>
          </a:p>
          <a:p>
            <a:pPr lvl="2" rtl="0"/>
            <a:r>
              <a:rPr lang="sv-SE"/>
              <a:t>셋째 수준</a:t>
            </a:r>
          </a:p>
          <a:p>
            <a:pPr lvl="3" rtl="0"/>
            <a:r>
              <a:rPr lang="sv-SE"/>
              <a:t>넷째 수준</a:t>
            </a:r>
          </a:p>
          <a:p>
            <a:pPr lvl="4" rtl="0"/>
            <a:r>
              <a:rPr lang="sv-SE"/>
              <a:t>다섯째 수준</a:t>
            </a:r>
            <a:endParaRPr lang="ko-KR" altLang="en-US"/>
          </a:p>
        </p:txBody>
      </p:sp>
      <p:sp>
        <p:nvSpPr>
          <p:cNvPr id="4" name="날짜 개체 틀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CCA36F3-C86A-4D0D-8173-0C2273B2443D}" type="datetimeFigureOut">
              <a:rPr lang="ko-KR" altLang="en-US" smtClean="0"/>
              <a:t>2021-05-17</a:t>
            </a:fld>
            <a:endParaRPr lang="ko-KR" altLang="en-US"/>
          </a:p>
        </p:txBody>
      </p:sp>
      <p:sp>
        <p:nvSpPr>
          <p:cNvPr id="5" name="바닥글 개체 틀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endParaRPr lang="ko-KR" altLang="en-US"/>
          </a:p>
        </p:txBody>
      </p:sp>
      <p:sp>
        <p:nvSpPr>
          <p:cNvPr id="6" name="슬라이드 번호 개체 틀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35C0FE35-3EA5-40AF-B5BC-88CF547C4DA6}" type="slidenum">
              <a:rPr lang="ko-KR" altLang="en-US" smtClean="0"/>
              <a:t>‹#›</a:t>
            </a:fld>
            <a:endParaRPr lang="ko-KR" altLang="en-US"/>
          </a:p>
        </p:txBody>
      </p:sp>
    </p:spTree>
    <p:extLst>
      <p:ext uri="{BB962C8B-B14F-4D97-AF65-F5344CB8AC3E}">
        <p14:creationId xmlns:p14="http://schemas.microsoft.com/office/powerpoint/2010/main" val="2959209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4.jpg"/><Relationship Id="rId2" Type="http://schemas.openxmlformats.org/officeDocument/2006/relationships/image" Target="../media/image14.gif"/><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17.gif"/><Relationship Id="rId4" Type="http://schemas.openxmlformats.org/officeDocument/2006/relationships/image" Target="../media/image16.gif"/></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gif"/><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1.jpeg"/><Relationship Id="rId7"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4.jp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gif"/><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gif"/><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eg"/><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8" Type="http://schemas.openxmlformats.org/officeDocument/2006/relationships/image" Target="../media/image36.gif"/><Relationship Id="rId3" Type="http://schemas.openxmlformats.org/officeDocument/2006/relationships/image" Target="../media/image33.jpeg"/><Relationship Id="rId7" Type="http://schemas.openxmlformats.org/officeDocument/2006/relationships/image" Target="../media/image4.jpg"/><Relationship Id="rId2" Type="http://schemas.openxmlformats.org/officeDocument/2006/relationships/image" Target="../media/image32.gif"/><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35.jpeg"/><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gif"/><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9.gif"/><Relationship Id="rId7" Type="http://schemas.openxmlformats.org/officeDocument/2006/relationships/image" Target="../media/image4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g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gif"/><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gif"/><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3959" tIns="45720" rIns="2212278" bIns="45720" numCol="1" rtlCol="0"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sp>
        <p:nvSpPr>
          <p:cNvPr id="3" name="Rectangle 6"/>
          <p:cNvSpPr>
            <a:spLocks noChangeArrowheads="1"/>
          </p:cNvSpPr>
          <p:nvPr/>
        </p:nvSpPr>
        <p:spPr bwMode="auto">
          <a:xfrm>
            <a:off x="152400" y="15240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83959" tIns="45720" rIns="2212278" bIns="45720" numCol="1" rtlCol="0" anchor="ctr" anchorCtr="0" compatLnSpc="1">
            <a:prstTxWarp prst="textNoShape">
              <a:avLst/>
            </a:prstTxWarp>
            <a:spAutoFit/>
          </a:bodyPr>
          <a:lstStyle/>
          <a:p>
            <a:pPr marL="0" marR="0" lvl="0" indent="0" algn="l" defTabSz="914400" rtl="0" eaLnBrk="1" fontAlgn="base" latinLnBrk="1" hangingPunct="1">
              <a:lnSpc>
                <a:spcPct val="100000"/>
              </a:lnSpc>
              <a:spcBef>
                <a:spcPct val="0"/>
              </a:spcBef>
              <a:spcAft>
                <a:spcPct val="0"/>
              </a:spcAft>
              <a:buClrTx/>
              <a:buSzTx/>
              <a:buFontTx/>
              <a:buNone/>
              <a:tabLst/>
            </a:pPr>
            <a:endParaRPr kumimoji="1" lang="ko-KR" altLang="ko-KR" sz="1800" b="0" i="0" u="none" strike="noStrike" cap="none" normalizeH="0" baseline="0">
              <a:ln>
                <a:noFill/>
              </a:ln>
              <a:solidFill>
                <a:schemeClr val="tx1"/>
              </a:solidFill>
              <a:effectLst/>
              <a:latin typeface="굴림" pitchFamily="50" charset="-127"/>
              <a:ea typeface="굴림" pitchFamily="50" charset="-127"/>
              <a:cs typeface="굴림" pitchFamily="50" charset="-127"/>
            </a:endParaRPr>
          </a:p>
        </p:txBody>
      </p:sp>
      <p:pic>
        <p:nvPicPr>
          <p:cNvPr id="11" name="그림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65910" y="-36512"/>
            <a:ext cx="3491482" cy="761496"/>
          </a:xfrm>
          <a:prstGeom prst="rect">
            <a:avLst/>
          </a:prstGeom>
        </p:spPr>
      </p:pic>
      <p:graphicFrame>
        <p:nvGraphicFramePr>
          <p:cNvPr id="6" name="표 5"/>
          <p:cNvGraphicFramePr>
            <a:graphicFrameLocks noGrp="1"/>
          </p:cNvGraphicFramePr>
          <p:nvPr>
            <p:extLst>
              <p:ext uri="{D42A27DB-BD31-4B8C-83A1-F6EECF244321}">
                <p14:modId xmlns:p14="http://schemas.microsoft.com/office/powerpoint/2010/main" val="3716221966"/>
              </p:ext>
            </p:extLst>
          </p:nvPr>
        </p:nvGraphicFramePr>
        <p:xfrm>
          <a:off x="538162" y="1691680"/>
          <a:ext cx="5781675" cy="1143000"/>
        </p:xfrm>
        <a:graphic>
          <a:graphicData uri="http://schemas.openxmlformats.org/drawingml/2006/table">
            <a:tbl>
              <a:tblPr/>
              <a:tblGrid>
                <a:gridCol w="5781675">
                  <a:extLst>
                    <a:ext uri="{9D8B030D-6E8A-4147-A177-3AD203B41FA5}">
                      <a16:colId xmlns:a16="http://schemas.microsoft.com/office/drawing/2014/main" xmlns="" val="20000"/>
                    </a:ext>
                  </a:extLst>
                </a:gridCol>
              </a:tblGrid>
              <a:tr h="1143000">
                <a:tc>
                  <a:txBody>
                    <a:bodyPr/>
                    <a:lstStyle/>
                    <a:p>
                      <a:pPr algn="ctr" rtl="0" latinLnBrk="0">
                        <a:spcAft>
                          <a:spcPts val="0"/>
                        </a:spcAft>
                      </a:pPr>
                      <a:r>
                        <a:rPr lang="sv-SE" sz="2400" b="1" kern="100">
                          <a:solidFill>
                            <a:srgbClr val="C00000"/>
                          </a:solidFill>
                          <a:effectLst/>
                          <a:latin typeface="Tahoma" pitchFamily="34" charset="0"/>
                          <a:ea typeface="Tahoma" pitchFamily="34" charset="0"/>
                          <a:cs typeface="Tahoma" pitchFamily="34" charset="0"/>
                        </a:rPr>
                        <a:t>Räddningsmanual</a:t>
                      </a:r>
                      <a:endParaRPr lang="ko-KR" sz="300" b="1" kern="100" dirty="0">
                        <a:effectLst/>
                        <a:latin typeface="Tahoma" pitchFamily="34" charset="0"/>
                        <a:ea typeface="Arial Unicode MS"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0" name="그림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37" y="2843808"/>
            <a:ext cx="6221372" cy="4667725"/>
          </a:xfrm>
          <a:prstGeom prst="rect">
            <a:avLst/>
          </a:prstGeom>
        </p:spPr>
      </p:pic>
      <p:grpSp>
        <p:nvGrpSpPr>
          <p:cNvPr id="12" name="그룹 11"/>
          <p:cNvGrpSpPr/>
          <p:nvPr/>
        </p:nvGrpSpPr>
        <p:grpSpPr>
          <a:xfrm>
            <a:off x="1956101" y="7496459"/>
            <a:ext cx="3019616" cy="888890"/>
            <a:chOff x="1956101" y="7496459"/>
            <a:chExt cx="3019616" cy="888890"/>
          </a:xfrm>
        </p:grpSpPr>
        <p:pic>
          <p:nvPicPr>
            <p:cNvPr id="13"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4" name="그림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252586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g"/>
          <p:cNvPicPr>
            <a:picLocks noChangeAspect="1" noChangeArrowheads="1"/>
          </p:cNvPicPr>
          <p:nvPr/>
        </p:nvPicPr>
        <p:blipFill rotWithShape="1">
          <a:blip r:embed="rId2">
            <a:extLst>
              <a:ext uri="{28A0092B-C50C-407E-A947-70E740481C1C}">
                <a14:useLocalDpi xmlns:a14="http://schemas.microsoft.com/office/drawing/2010/main" val="0"/>
              </a:ext>
            </a:extLst>
          </a:blip>
          <a:srcRect l="17875" t="5296" r="16190" b="5474"/>
          <a:stretch/>
        </p:blipFill>
        <p:spPr bwMode="auto">
          <a:xfrm>
            <a:off x="4652165" y="4932040"/>
            <a:ext cx="2058903" cy="2088232"/>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img"/>
          <p:cNvPicPr>
            <a:picLocks noChangeAspect="1" noChangeArrowheads="1"/>
          </p:cNvPicPr>
          <p:nvPr/>
        </p:nvPicPr>
        <p:blipFill rotWithShape="1">
          <a:blip r:embed="rId3">
            <a:extLst>
              <a:ext uri="{28A0092B-C50C-407E-A947-70E740481C1C}">
                <a14:useLocalDpi xmlns:a14="http://schemas.microsoft.com/office/drawing/2010/main" val="0"/>
              </a:ext>
            </a:extLst>
          </a:blip>
          <a:srcRect r="8072" b="5423"/>
          <a:stretch/>
        </p:blipFill>
        <p:spPr bwMode="auto">
          <a:xfrm>
            <a:off x="4348499" y="688499"/>
            <a:ext cx="2304255" cy="1807957"/>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8</a:t>
            </a:r>
            <a:endParaRPr lang="ko-KR" altLang="en-US" sz="1400" dirty="0">
              <a:latin typeface="Tahoma" panose="020B0604030504040204" pitchFamily="34" charset="0"/>
              <a:ea typeface="기아 Medium" pitchFamily="50" charset="-127"/>
              <a:cs typeface="Tahoma" panose="020B0604030504040204" pitchFamily="34" charset="0"/>
            </a:endParaRPr>
          </a:p>
        </p:txBody>
      </p:sp>
      <p:graphicFrame>
        <p:nvGraphicFramePr>
          <p:cNvPr id="21" name="표 20"/>
          <p:cNvGraphicFramePr>
            <a:graphicFrameLocks noGrp="1"/>
          </p:cNvGraphicFramePr>
          <p:nvPr>
            <p:extLst>
              <p:ext uri="{D42A27DB-BD31-4B8C-83A1-F6EECF244321}">
                <p14:modId xmlns:p14="http://schemas.microsoft.com/office/powerpoint/2010/main" val="4265849992"/>
              </p:ext>
            </p:extLst>
          </p:nvPr>
        </p:nvGraphicFramePr>
        <p:xfrm>
          <a:off x="332656" y="755576"/>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Motor</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7" name="표 26"/>
          <p:cNvGraphicFramePr>
            <a:graphicFrameLocks noGrp="1"/>
          </p:cNvGraphicFramePr>
          <p:nvPr>
            <p:extLst>
              <p:ext uri="{D42A27DB-BD31-4B8C-83A1-F6EECF244321}">
                <p14:modId xmlns:p14="http://schemas.microsoft.com/office/powerpoint/2010/main" val="1253531442"/>
              </p:ext>
            </p:extLst>
          </p:nvPr>
        </p:nvGraphicFramePr>
        <p:xfrm>
          <a:off x="332655" y="755576"/>
          <a:ext cx="4032398" cy="1440160"/>
        </p:xfrm>
        <a:graphic>
          <a:graphicData uri="http://schemas.openxmlformats.org/drawingml/2006/table">
            <a:tbl>
              <a:tblPr/>
              <a:tblGrid>
                <a:gridCol w="4032398">
                  <a:extLst>
                    <a:ext uri="{9D8B030D-6E8A-4147-A177-3AD203B41FA5}">
                      <a16:colId xmlns:a16="http://schemas.microsoft.com/office/drawing/2014/main" xmlns="" val="20000"/>
                    </a:ext>
                  </a:extLst>
                </a:gridCol>
              </a:tblGrid>
              <a:tr h="144016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Motorn i PHEV-fordonet konverterar elektrisk energi till drivkraft med en maximal effekt på 60,5 hk (44,5 kW) </a:t>
                      </a:r>
                      <a:b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b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och max. vridmoment på 125 lb-ft (170 Nm).</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473205869"/>
              </p:ext>
            </p:extLst>
          </p:nvPr>
        </p:nvGraphicFramePr>
        <p:xfrm>
          <a:off x="332655" y="7236338"/>
          <a:ext cx="2808312" cy="288032"/>
        </p:xfrm>
        <a:graphic>
          <a:graphicData uri="http://schemas.openxmlformats.org/drawingml/2006/table">
            <a:tbl>
              <a:tblPr/>
              <a:tblGrid>
                <a:gridCol w="28083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Hybridstartgenerator (HSG)</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5" name="표 14"/>
          <p:cNvGraphicFramePr>
            <a:graphicFrameLocks noGrp="1"/>
          </p:cNvGraphicFramePr>
          <p:nvPr>
            <p:extLst>
              <p:ext uri="{D42A27DB-BD31-4B8C-83A1-F6EECF244321}">
                <p14:modId xmlns:p14="http://schemas.microsoft.com/office/powerpoint/2010/main" val="2161811689"/>
              </p:ext>
            </p:extLst>
          </p:nvPr>
        </p:nvGraphicFramePr>
        <p:xfrm>
          <a:off x="332655" y="7565464"/>
          <a:ext cx="6172200" cy="78568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itchFamily="34" charset="0"/>
                          <a:ea typeface="Tahoma" pitchFamily="34" charset="0"/>
                          <a:cs typeface="Tahoma" pitchFamily="34" charset="0"/>
                        </a:rPr>
                        <a:t>HSG-enheten startar om motorn i HEV-läge och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itchFamily="34" charset="0"/>
                          <a:ea typeface="Tahoma" pitchFamily="34" charset="0"/>
                          <a:cs typeface="Tahoma" pitchFamily="34" charset="0"/>
                        </a:rPr>
                        <a:t>laddar även högspänningsbatteriet under körning,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itchFamily="34" charset="0"/>
                          <a:ea typeface="Tahoma" pitchFamily="34" charset="0"/>
                          <a:cs typeface="Tahoma" pitchFamily="34" charset="0"/>
                        </a:rPr>
                        <a:t>dvs. den är hybridfordonets generator.</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6146" name="Picture 2" descr="D:\GIF\sbdperg9105c.gif"/>
          <p:cNvPicPr>
            <a:picLocks noChangeAspect="1" noChangeArrowheads="1"/>
          </p:cNvPicPr>
          <p:nvPr/>
        </p:nvPicPr>
        <p:blipFill rotWithShape="1">
          <a:blip r:embed="rId4">
            <a:extLst>
              <a:ext uri="{28A0092B-C50C-407E-A947-70E740481C1C}">
                <a14:useLocalDpi xmlns:a14="http://schemas.microsoft.com/office/drawing/2010/main" val="0"/>
              </a:ext>
            </a:extLst>
          </a:blip>
          <a:srcRect l="24787" t="19107" r="17891" b="13376"/>
          <a:stretch/>
        </p:blipFill>
        <p:spPr bwMode="auto">
          <a:xfrm>
            <a:off x="4590599" y="2796444"/>
            <a:ext cx="2120469" cy="18718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표 18"/>
          <p:cNvGraphicFramePr>
            <a:graphicFrameLocks noGrp="1"/>
          </p:cNvGraphicFramePr>
          <p:nvPr>
            <p:extLst>
              <p:ext uri="{D42A27DB-BD31-4B8C-83A1-F6EECF244321}">
                <p14:modId xmlns:p14="http://schemas.microsoft.com/office/powerpoint/2010/main" val="3530643600"/>
              </p:ext>
            </p:extLst>
          </p:nvPr>
        </p:nvGraphicFramePr>
        <p:xfrm>
          <a:off x="332655" y="2411760"/>
          <a:ext cx="3024336" cy="288032"/>
        </p:xfrm>
        <a:graphic>
          <a:graphicData uri="http://schemas.openxmlformats.org/drawingml/2006/table">
            <a:tbl>
              <a:tblPr/>
              <a:tblGrid>
                <a:gridCol w="302433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HPCU (hybrideffektstyrenhet)</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 name="표 19"/>
          <p:cNvGraphicFramePr>
            <a:graphicFrameLocks noGrp="1"/>
          </p:cNvGraphicFramePr>
          <p:nvPr>
            <p:extLst>
              <p:ext uri="{D42A27DB-BD31-4B8C-83A1-F6EECF244321}">
                <p14:modId xmlns:p14="http://schemas.microsoft.com/office/powerpoint/2010/main" val="772570914"/>
              </p:ext>
            </p:extLst>
          </p:nvPr>
        </p:nvGraphicFramePr>
        <p:xfrm>
          <a:off x="332655" y="2810562"/>
          <a:ext cx="3744416" cy="2157286"/>
        </p:xfrm>
        <a:graphic>
          <a:graphicData uri="http://schemas.openxmlformats.org/drawingml/2006/table">
            <a:tbl>
              <a:tblPr/>
              <a:tblGrid>
                <a:gridCol w="3744416">
                  <a:extLst>
                    <a:ext uri="{9D8B030D-6E8A-4147-A177-3AD203B41FA5}">
                      <a16:colId xmlns:a16="http://schemas.microsoft.com/office/drawing/2014/main" xmlns="" val="20000"/>
                    </a:ext>
                  </a:extLst>
                </a:gridCol>
              </a:tblGrid>
              <a:tr h="115212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HPCU-enheten består av en växelriktare/omformare och en LDC (lågeffekts DC/DC-omvandlare) i ett hus. Omformaren omvandlar likström till växelström för strömförsörjning av motorn.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Omformaren omvandlar även växelström till likström för laddning av högspänningsbatteriet. LDC:n överför högspänningselektricitet till 12 volt för laddning av 12 V-hjälpbatteriet.</a:t>
                      </a:r>
                      <a:endParaRPr lang="en-US" altLang="ko-KR" sz="1200" kern="100" dirty="0">
                        <a:solidFill>
                          <a:srgbClr val="000000"/>
                        </a:solidFill>
                        <a:effectLst/>
                        <a:latin typeface="Tahoma" panose="020B0604030504040204" pitchFamily="34" charset="0"/>
                        <a:ea typeface="기아 Light"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2696009196"/>
              </p:ext>
            </p:extLst>
          </p:nvPr>
        </p:nvGraphicFramePr>
        <p:xfrm>
          <a:off x="332655" y="5028099"/>
          <a:ext cx="2808312" cy="288032"/>
        </p:xfrm>
        <a:graphic>
          <a:graphicData uri="http://schemas.openxmlformats.org/drawingml/2006/table">
            <a:tbl>
              <a:tblPr/>
              <a:tblGrid>
                <a:gridCol w="28083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Högspänningsbatteri</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5" name="표 44"/>
          <p:cNvGraphicFramePr>
            <a:graphicFrameLocks noGrp="1"/>
          </p:cNvGraphicFramePr>
          <p:nvPr>
            <p:extLst>
              <p:ext uri="{D42A27DB-BD31-4B8C-83A1-F6EECF244321}">
                <p14:modId xmlns:p14="http://schemas.microsoft.com/office/powerpoint/2010/main" val="1658755532"/>
              </p:ext>
            </p:extLst>
          </p:nvPr>
        </p:nvGraphicFramePr>
        <p:xfrm>
          <a:off x="332655" y="5490944"/>
          <a:ext cx="6172200" cy="133432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Högspänningsbatteriet matar och lagrar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elektrisk energi till drivmotorn och är ett litiumjon-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polymerbatteri med specifikationerna 360 V/24,7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Ah/8,9 kWh. Det sitter under baksätet och under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bagagegolvet i XCEED</a:t>
                      </a:r>
                      <a:r>
                        <a:rPr lang="sv-SE" sz="1200" dirty="0">
                          <a:latin typeface="Tahoma" pitchFamily="34" charset="0"/>
                          <a:ea typeface="Tahoma" pitchFamily="34" charset="0"/>
                          <a:cs typeface="Tahoma" pitchFamily="34" charset="0"/>
                        </a:rPr>
                        <a:t> PHEV </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46" name="직사각형 45"/>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pic>
        <p:nvPicPr>
          <p:cNvPr id="5126" name="Picture 6" descr="img"/>
          <p:cNvPicPr>
            <a:picLocks noChangeAspect="1" noChangeArrowheads="1"/>
          </p:cNvPicPr>
          <p:nvPr/>
        </p:nvPicPr>
        <p:blipFill rotWithShape="1">
          <a:blip r:embed="rId5">
            <a:extLst>
              <a:ext uri="{28A0092B-C50C-407E-A947-70E740481C1C}">
                <a14:useLocalDpi xmlns:a14="http://schemas.microsoft.com/office/drawing/2010/main" val="0"/>
              </a:ext>
            </a:extLst>
          </a:blip>
          <a:srcRect l="13773" t="16381" r="14139" b="14467"/>
          <a:stretch/>
        </p:blipFill>
        <p:spPr bwMode="auto">
          <a:xfrm>
            <a:off x="4780169" y="7308304"/>
            <a:ext cx="1802894" cy="1296144"/>
          </a:xfrm>
          <a:prstGeom prst="rect">
            <a:avLst/>
          </a:prstGeom>
          <a:noFill/>
          <a:extLst>
            <a:ext uri="{909E8E84-426E-40DD-AFC4-6F175D3DCCD1}">
              <a14:hiddenFill xmlns:a14="http://schemas.microsoft.com/office/drawing/2010/main">
                <a:solidFill>
                  <a:srgbClr val="FFFFFF"/>
                </a:solidFill>
              </a14:hiddenFill>
            </a:ext>
          </a:extLst>
        </p:spPr>
      </p:pic>
      <p:grpSp>
        <p:nvGrpSpPr>
          <p:cNvPr id="22" name="그룹 21"/>
          <p:cNvGrpSpPr/>
          <p:nvPr/>
        </p:nvGrpSpPr>
        <p:grpSpPr>
          <a:xfrm>
            <a:off x="307256" y="112112"/>
            <a:ext cx="1800200" cy="529928"/>
            <a:chOff x="1956101" y="7496459"/>
            <a:chExt cx="3019616" cy="888890"/>
          </a:xfrm>
        </p:grpSpPr>
        <p:pic>
          <p:nvPicPr>
            <p:cNvPr id="23" name="Picture 3" descr="C:\Users\Administrator\Desktop\DE LOGO(먹)플러그인 하이브리드.jpg"/>
            <p:cNvPicPr>
              <a:picLocks noChangeAspect="1" noChangeArrowheads="1"/>
            </p:cNvPicPr>
            <p:nvPr/>
          </p:nvPicPr>
          <p:blipFill rotWithShape="1">
            <a:blip r:embed="rId6">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8" name="그림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13648180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9</a:t>
            </a:r>
            <a:endParaRPr lang="ko-KR" altLang="en-US" sz="1400" dirty="0">
              <a:latin typeface="Tahoma" panose="020B0604030504040204" pitchFamily="34" charset="0"/>
              <a:ea typeface="기아 Medium" pitchFamily="50" charset="-127"/>
              <a:cs typeface="Tahoma" panose="020B0604030504040204" pitchFamily="34" charset="0"/>
            </a:endParaRPr>
          </a:p>
        </p:txBody>
      </p:sp>
      <p:graphicFrame>
        <p:nvGraphicFramePr>
          <p:cNvPr id="23" name="표 22"/>
          <p:cNvGraphicFramePr>
            <a:graphicFrameLocks noGrp="1"/>
          </p:cNvGraphicFramePr>
          <p:nvPr>
            <p:extLst>
              <p:ext uri="{D42A27DB-BD31-4B8C-83A1-F6EECF244321}">
                <p14:modId xmlns:p14="http://schemas.microsoft.com/office/powerpoint/2010/main" val="3514965962"/>
              </p:ext>
            </p:extLst>
          </p:nvPr>
        </p:nvGraphicFramePr>
        <p:xfrm>
          <a:off x="332656" y="2483768"/>
          <a:ext cx="2736304" cy="288032"/>
        </p:xfrm>
        <a:graphic>
          <a:graphicData uri="http://schemas.openxmlformats.org/drawingml/2006/table">
            <a:tbl>
              <a:tblPr/>
              <a:tblGrid>
                <a:gridCol w="273630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Orange högspänningskablar</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4" name="표 23"/>
          <p:cNvGraphicFramePr>
            <a:graphicFrameLocks noGrp="1"/>
          </p:cNvGraphicFramePr>
          <p:nvPr>
            <p:extLst>
              <p:ext uri="{D42A27DB-BD31-4B8C-83A1-F6EECF244321}">
                <p14:modId xmlns:p14="http://schemas.microsoft.com/office/powerpoint/2010/main" val="3308353904"/>
              </p:ext>
            </p:extLst>
          </p:nvPr>
        </p:nvGraphicFramePr>
        <p:xfrm>
          <a:off x="342900" y="2811506"/>
          <a:ext cx="6326460" cy="1334326"/>
        </p:xfrm>
        <a:graphic>
          <a:graphicData uri="http://schemas.openxmlformats.org/drawingml/2006/table">
            <a:tbl>
              <a:tblPr/>
              <a:tblGrid>
                <a:gridCol w="632646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Högspänningskablarna är orange i enlighet med SAE-standarden.  Kablarna är dragna under bilens golv och kopplar ihop högspänningsbatteriet med HPCU-enheten, motorn, LDC:n, omformaren, ombordladdaren och andra högspänningskomponenter i bilens framparti.</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Att det finns orange kablar under motorhuven, i batterifacket under golvet eller orange sköldar under bilen visar att fordonet är ett elfordon. </a:t>
                      </a:r>
                      <a:endParaRPr lang="en-US" altLang="ko-KR" sz="1200" kern="100" dirty="0">
                        <a:solidFill>
                          <a:schemeClr val="tx1"/>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5" name="직사각형 24"/>
          <p:cNvSpPr/>
          <p:nvPr/>
        </p:nvSpPr>
        <p:spPr>
          <a:xfrm>
            <a:off x="374175" y="5143955"/>
            <a:ext cx="5935145" cy="2270686"/>
          </a:xfrm>
          <a:prstGeom prst="rect">
            <a:avLst/>
          </a:prstGeom>
        </p:spPr>
        <p:txBody>
          <a:bodyPr wrap="square" rtlCol="0">
            <a:spAutoFit/>
          </a:bodyPr>
          <a:lstStyle/>
          <a:p>
            <a:pPr marL="171450" indent="-171450" rtl="0">
              <a:lnSpc>
                <a:spcPct val="150000"/>
              </a:lnSpc>
              <a:buFont typeface="Wingdings" pitchFamily="2" charset="2"/>
              <a:buChar char="l"/>
            </a:pPr>
            <a:r>
              <a:rPr lang="sv-SE" sz="1200" i="1" dirty="0">
                <a:latin typeface="Tahoma" pitchFamily="34" charset="0"/>
                <a:ea typeface="Tahoma" pitchFamily="34" charset="0"/>
                <a:cs typeface="Tahoma" pitchFamily="34" charset="0"/>
              </a:rPr>
              <a:t>Kapa aldrig de orange högspänningskablarna eller koppla från kontaktdonen utan att först ha inaktiverat systemet genom att ta bort säkerhetskontakten. </a:t>
            </a:r>
          </a:p>
          <a:p>
            <a:pPr marL="171450" indent="-171450" rtl="0">
              <a:lnSpc>
                <a:spcPct val="150000"/>
              </a:lnSpc>
              <a:buFont typeface="Wingdings" pitchFamily="2" charset="2"/>
              <a:buChar char="l"/>
            </a:pPr>
            <a:r>
              <a:rPr lang="sv-SE" sz="1200" i="1" dirty="0">
                <a:latin typeface="Tahoma" pitchFamily="34" charset="0"/>
                <a:ea typeface="Tahoma" pitchFamily="34" charset="0"/>
                <a:cs typeface="Tahoma" pitchFamily="34" charset="0"/>
              </a:rPr>
              <a:t>Exponerade kablar eller ledningar kan vara synliga inne eller utanför bilen.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Rör aldrig ledningar, kablar, kontaktdon eller andra elektriska komponenter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innan systemet har inaktiverats för att förhindra skador eller dödsfall på grund </a:t>
            </a:r>
            <a:br>
              <a:rPr lang="sv-SE" sz="1200" i="1" dirty="0">
                <a:latin typeface="Tahoma" pitchFamily="34" charset="0"/>
                <a:ea typeface="Tahoma" pitchFamily="34" charset="0"/>
                <a:cs typeface="Tahoma" pitchFamily="34" charset="0"/>
              </a:rPr>
            </a:br>
            <a:r>
              <a:rPr lang="sv-SE" sz="1200" i="1" dirty="0">
                <a:latin typeface="Tahoma" pitchFamily="34" charset="0"/>
                <a:ea typeface="Tahoma" pitchFamily="34" charset="0"/>
                <a:cs typeface="Tahoma" pitchFamily="34" charset="0"/>
              </a:rPr>
              <a:t>av elektrisk stöt.</a:t>
            </a:r>
          </a:p>
          <a:p>
            <a:pPr rtl="0">
              <a:lnSpc>
                <a:spcPct val="150000"/>
              </a:lnSpc>
            </a:pPr>
            <a:endParaRPr lang="en-US" altLang="ko-KR" sz="1200" i="1" dirty="0">
              <a:latin typeface="Tahoma" pitchFamily="34" charset="0"/>
              <a:ea typeface="Tahoma" pitchFamily="34" charset="0"/>
              <a:cs typeface="Tahoma" pitchFamily="34" charset="0"/>
            </a:endParaRPr>
          </a:p>
          <a:p>
            <a:pPr rtl="0">
              <a:lnSpc>
                <a:spcPct val="150000"/>
              </a:lnSpc>
            </a:pPr>
            <a:r>
              <a:rPr lang="sv-SE" sz="1200" dirty="0">
                <a:latin typeface="Tahoma" pitchFamily="34" charset="0"/>
                <a:ea typeface="Tahoma" pitchFamily="34" charset="0"/>
                <a:cs typeface="Tahoma" pitchFamily="34" charset="0"/>
              </a:rPr>
              <a:t>Om dessa anvisningar inte följs kan det resultera i dödsfall på grund av elektrisk stöt.</a:t>
            </a:r>
            <a:endParaRPr lang="en-US" altLang="ko-KR" sz="1200" dirty="0">
              <a:latin typeface="Tahoma" pitchFamily="34" charset="0"/>
              <a:ea typeface="Tahoma" pitchFamily="34" charset="0"/>
              <a:cs typeface="Tahoma" pitchFamily="34" charset="0"/>
            </a:endParaRPr>
          </a:p>
        </p:txBody>
      </p:sp>
      <p:pic>
        <p:nvPicPr>
          <p:cNvPr id="2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95" t="21070" r="90717" b="76671"/>
          <a:stretch/>
        </p:blipFill>
        <p:spPr bwMode="auto">
          <a:xfrm>
            <a:off x="375241" y="4793081"/>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8" name="표 27"/>
          <p:cNvGraphicFramePr>
            <a:graphicFrameLocks noGrp="1"/>
          </p:cNvGraphicFramePr>
          <p:nvPr>
            <p:extLst>
              <p:ext uri="{D42A27DB-BD31-4B8C-83A1-F6EECF244321}">
                <p14:modId xmlns:p14="http://schemas.microsoft.com/office/powerpoint/2010/main" val="69256397"/>
              </p:ext>
            </p:extLst>
          </p:nvPr>
        </p:nvGraphicFramePr>
        <p:xfrm>
          <a:off x="1772816" y="4637319"/>
          <a:ext cx="6172200" cy="720080"/>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b="1" kern="100" dirty="0">
                          <a:solidFill>
                            <a:srgbClr val="FF0000"/>
                          </a:solidFill>
                          <a:effectLst/>
                          <a:latin typeface="Tahoma" pitchFamily="34" charset="0"/>
                          <a:ea typeface="Tahoma" pitchFamily="34" charset="0"/>
                          <a:cs typeface="Tahoma" pitchFamily="34" charset="0"/>
                        </a:rPr>
                        <a:t>Högspänningskablar</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9" name="직사각형 28"/>
          <p:cNvSpPr/>
          <p:nvPr/>
        </p:nvSpPr>
        <p:spPr>
          <a:xfrm>
            <a:off x="285581" y="4666032"/>
            <a:ext cx="6239763" cy="3146327"/>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aphicFrame>
        <p:nvGraphicFramePr>
          <p:cNvPr id="31" name="표 30"/>
          <p:cNvGraphicFramePr>
            <a:graphicFrameLocks noGrp="1"/>
          </p:cNvGraphicFramePr>
          <p:nvPr>
            <p:extLst>
              <p:ext uri="{D42A27DB-BD31-4B8C-83A1-F6EECF244321}">
                <p14:modId xmlns:p14="http://schemas.microsoft.com/office/powerpoint/2010/main" val="3845566454"/>
              </p:ext>
            </p:extLst>
          </p:nvPr>
        </p:nvGraphicFramePr>
        <p:xfrm>
          <a:off x="374175" y="899592"/>
          <a:ext cx="2232248" cy="288032"/>
        </p:xfrm>
        <a:graphic>
          <a:graphicData uri="http://schemas.openxmlformats.org/drawingml/2006/table">
            <a:tbl>
              <a:tblPr/>
              <a:tblGrid>
                <a:gridCol w="2232248">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Ombordladdare (OBC)</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0" name="표 29"/>
          <p:cNvGraphicFramePr>
            <a:graphicFrameLocks noGrp="1"/>
          </p:cNvGraphicFramePr>
          <p:nvPr>
            <p:extLst>
              <p:ext uri="{D42A27DB-BD31-4B8C-83A1-F6EECF244321}">
                <p14:modId xmlns:p14="http://schemas.microsoft.com/office/powerpoint/2010/main" val="2441239038"/>
              </p:ext>
            </p:extLst>
          </p:nvPr>
        </p:nvGraphicFramePr>
        <p:xfrm>
          <a:off x="326677" y="998203"/>
          <a:ext cx="3534371" cy="1224136"/>
        </p:xfrm>
        <a:graphic>
          <a:graphicData uri="http://schemas.openxmlformats.org/drawingml/2006/table">
            <a:tbl>
              <a:tblPr/>
              <a:tblGrid>
                <a:gridCol w="3534371">
                  <a:extLst>
                    <a:ext uri="{9D8B030D-6E8A-4147-A177-3AD203B41FA5}">
                      <a16:colId xmlns:a16="http://schemas.microsoft.com/office/drawing/2014/main" xmlns="" val="20000"/>
                    </a:ext>
                  </a:extLst>
                </a:gridCol>
              </a:tblGrid>
              <a:tr h="1224136">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OBC är batteriets laddningsutrustning som omvandlar växelström till likström för att ladda högspänningsbatteriet.</a:t>
                      </a:r>
                      <a:endParaRPr lang="en-US" altLang="ko-KR" sz="1200" kern="100" dirty="0">
                        <a:solidFill>
                          <a:srgbClr val="000000"/>
                        </a:solidFill>
                        <a:effectLst/>
                        <a:latin typeface="Tahoma" panose="020B0604030504040204" pitchFamily="34" charset="0"/>
                        <a:ea typeface="기아 Light"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3" name="직사각형 32"/>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pic>
        <p:nvPicPr>
          <p:cNvPr id="4" name="Picture 2" descr="img"/>
          <p:cNvPicPr>
            <a:picLocks noChangeAspect="1" noChangeArrowheads="1"/>
          </p:cNvPicPr>
          <p:nvPr/>
        </p:nvPicPr>
        <p:blipFill rotWithShape="1">
          <a:blip r:embed="rId3">
            <a:extLst>
              <a:ext uri="{28A0092B-C50C-407E-A947-70E740481C1C}">
                <a14:useLocalDpi xmlns:a14="http://schemas.microsoft.com/office/drawing/2010/main" val="0"/>
              </a:ext>
            </a:extLst>
          </a:blip>
          <a:srcRect l="22866" t="11339" r="27350" b="10802"/>
          <a:stretch/>
        </p:blipFill>
        <p:spPr bwMode="auto">
          <a:xfrm>
            <a:off x="4576912" y="688499"/>
            <a:ext cx="1586144" cy="1867277"/>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그룹 15"/>
          <p:cNvGrpSpPr/>
          <p:nvPr/>
        </p:nvGrpSpPr>
        <p:grpSpPr>
          <a:xfrm>
            <a:off x="307256" y="112112"/>
            <a:ext cx="1800200" cy="529928"/>
            <a:chOff x="1956101" y="7496459"/>
            <a:chExt cx="3019616" cy="888890"/>
          </a:xfrm>
        </p:grpSpPr>
        <p:pic>
          <p:nvPicPr>
            <p:cNvPr id="17"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8" name="그림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881550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10</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graphicFrame>
        <p:nvGraphicFramePr>
          <p:cNvPr id="26" name="표 25"/>
          <p:cNvGraphicFramePr>
            <a:graphicFrameLocks noGrp="1"/>
          </p:cNvGraphicFramePr>
          <p:nvPr>
            <p:extLst>
              <p:ext uri="{D42A27DB-BD31-4B8C-83A1-F6EECF244321}">
                <p14:modId xmlns:p14="http://schemas.microsoft.com/office/powerpoint/2010/main" val="488164256"/>
              </p:ext>
            </p:extLst>
          </p:nvPr>
        </p:nvGraphicFramePr>
        <p:xfrm>
          <a:off x="361875" y="827584"/>
          <a:ext cx="5256584" cy="288032"/>
        </p:xfrm>
        <a:graphic>
          <a:graphicData uri="http://schemas.openxmlformats.org/drawingml/2006/table">
            <a:tbl>
              <a:tblPr/>
              <a:tblGrid>
                <a:gridCol w="525658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Krockkuddesystem (SRS: Supplemental Restraint System)</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8" name="표 27"/>
          <p:cNvGraphicFramePr>
            <a:graphicFrameLocks noGrp="1"/>
          </p:cNvGraphicFramePr>
          <p:nvPr>
            <p:extLst>
              <p:ext uri="{D42A27DB-BD31-4B8C-83A1-F6EECF244321}">
                <p14:modId xmlns:p14="http://schemas.microsoft.com/office/powerpoint/2010/main" val="1262441126"/>
              </p:ext>
            </p:extLst>
          </p:nvPr>
        </p:nvGraphicFramePr>
        <p:xfrm>
          <a:off x="332656" y="1115616"/>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Krockkudde</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9" name="표 28"/>
          <p:cNvGraphicFramePr>
            <a:graphicFrameLocks noGrp="1"/>
          </p:cNvGraphicFramePr>
          <p:nvPr>
            <p:extLst>
              <p:ext uri="{D42A27DB-BD31-4B8C-83A1-F6EECF244321}">
                <p14:modId xmlns:p14="http://schemas.microsoft.com/office/powerpoint/2010/main" val="3909383009"/>
              </p:ext>
            </p:extLst>
          </p:nvPr>
        </p:nvGraphicFramePr>
        <p:xfrm>
          <a:off x="342900" y="1331640"/>
          <a:ext cx="6172200" cy="133432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XCEED PHEV är utrustad med sju krockkuddar som är placerade på de vanliga platserna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bilen så att räddningspersonal snabbt kan lokalisera dem. Innan räddningsarbetet påbörjas måste tändningen ha stängts av. Se även till att minuskabeln har kopplats från 12 V-hjälpbatteriet (som sitter till höger i bagageutrymmet) för att förhindra att krockkuddar som inte har aktiverats löses ut oavsiktligt.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2" name="표 11"/>
          <p:cNvGraphicFramePr>
            <a:graphicFrameLocks noGrp="1"/>
          </p:cNvGraphicFramePr>
          <p:nvPr>
            <p:extLst>
              <p:ext uri="{D42A27DB-BD31-4B8C-83A1-F6EECF244321}">
                <p14:modId xmlns:p14="http://schemas.microsoft.com/office/powerpoint/2010/main" val="634846731"/>
              </p:ext>
            </p:extLst>
          </p:nvPr>
        </p:nvGraphicFramePr>
        <p:xfrm>
          <a:off x="375860" y="6732240"/>
          <a:ext cx="2282759" cy="288032"/>
        </p:xfrm>
        <a:graphic>
          <a:graphicData uri="http://schemas.openxmlformats.org/drawingml/2006/table">
            <a:tbl>
              <a:tblPr/>
              <a:tblGrid>
                <a:gridCol w="2282759">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Bältesförsträckare </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3082557523"/>
              </p:ext>
            </p:extLst>
          </p:nvPr>
        </p:nvGraphicFramePr>
        <p:xfrm>
          <a:off x="353566" y="7067810"/>
          <a:ext cx="5883746" cy="1608646"/>
        </p:xfrm>
        <a:graphic>
          <a:graphicData uri="http://schemas.openxmlformats.org/drawingml/2006/table">
            <a:tbl>
              <a:tblPr/>
              <a:tblGrid>
                <a:gridCol w="5883746">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200" dirty="0">
                          <a:solidFill>
                            <a:schemeClr val="tx1"/>
                          </a:solidFill>
                          <a:effectLst/>
                          <a:latin typeface="Tahoma" pitchFamily="34" charset="0"/>
                          <a:ea typeface="Tahoma" pitchFamily="34" charset="0"/>
                          <a:cs typeface="Tahoma" pitchFamily="34" charset="0"/>
                        </a:rPr>
                        <a:t>XCEED PHEV är utrustad med säkerhetsbälten med bältesförsträckare på förarplatsen och den främre passagerarplatsen. När bältesförsträckarna aktiveras vid en kollision hörs en hög smäll och ett fint damm som ser ut som rök kan ses i kupén.  </a:t>
                      </a:r>
                      <a:br>
                        <a:rPr lang="sv-SE" sz="1200" kern="1200" dirty="0">
                          <a:solidFill>
                            <a:schemeClr val="tx1"/>
                          </a:solidFill>
                          <a:effectLst/>
                          <a:latin typeface="Tahoma" pitchFamily="34" charset="0"/>
                          <a:ea typeface="Tahoma" pitchFamily="34" charset="0"/>
                          <a:cs typeface="Tahoma" pitchFamily="34" charset="0"/>
                        </a:rPr>
                      </a:br>
                      <a:r>
                        <a:rPr lang="sv-SE" sz="1200" kern="1200" dirty="0">
                          <a:solidFill>
                            <a:schemeClr val="tx1"/>
                          </a:solidFill>
                          <a:effectLst/>
                          <a:latin typeface="Tahoma" pitchFamily="34" charset="0"/>
                          <a:ea typeface="Tahoma" pitchFamily="34" charset="0"/>
                          <a:cs typeface="Tahoma" pitchFamily="34" charset="0"/>
                        </a:rPr>
                        <a:t>Detta är helt normalt och inget farligt. De mekaniska komponenterna </a:t>
                      </a:r>
                      <a:br>
                        <a:rPr lang="sv-SE" sz="1200" kern="1200" dirty="0">
                          <a:solidFill>
                            <a:schemeClr val="tx1"/>
                          </a:solidFill>
                          <a:effectLst/>
                          <a:latin typeface="Tahoma" pitchFamily="34" charset="0"/>
                          <a:ea typeface="Tahoma" pitchFamily="34" charset="0"/>
                          <a:cs typeface="Tahoma" pitchFamily="34" charset="0"/>
                        </a:rPr>
                      </a:br>
                      <a:r>
                        <a:rPr lang="sv-SE" sz="1200" kern="1200" dirty="0">
                          <a:solidFill>
                            <a:schemeClr val="tx1"/>
                          </a:solidFill>
                          <a:effectLst/>
                          <a:latin typeface="Tahoma" pitchFamily="34" charset="0"/>
                          <a:ea typeface="Tahoma" pitchFamily="34" charset="0"/>
                          <a:cs typeface="Tahoma" pitchFamily="34" charset="0"/>
                        </a:rPr>
                        <a:t>i bältesförsträckarna kan bli mycket varma vid aktivering och det kan ta flera </a:t>
                      </a:r>
                      <a:br>
                        <a:rPr lang="sv-SE" sz="1200" kern="1200" dirty="0">
                          <a:solidFill>
                            <a:schemeClr val="tx1"/>
                          </a:solidFill>
                          <a:effectLst/>
                          <a:latin typeface="Tahoma" pitchFamily="34" charset="0"/>
                          <a:ea typeface="Tahoma" pitchFamily="34" charset="0"/>
                          <a:cs typeface="Tahoma" pitchFamily="34" charset="0"/>
                        </a:rPr>
                      </a:br>
                      <a:r>
                        <a:rPr lang="sv-SE" sz="1200" kern="1200" dirty="0">
                          <a:solidFill>
                            <a:schemeClr val="tx1"/>
                          </a:solidFill>
                          <a:effectLst/>
                          <a:latin typeface="Tahoma" pitchFamily="34" charset="0"/>
                          <a:ea typeface="Tahoma" pitchFamily="34" charset="0"/>
                          <a:cs typeface="Tahoma" pitchFamily="34" charset="0"/>
                        </a:rPr>
                        <a:t>minuter innan de svalnar efter aktivering.</a:t>
                      </a:r>
                      <a:endParaRPr lang="ko-KR" altLang="ko-KR" sz="1200" kern="1200" dirty="0">
                        <a:solidFill>
                          <a:schemeClr val="tx1"/>
                        </a:solidFill>
                        <a:effectLst/>
                        <a:latin typeface="Tahoma" pitchFamily="34" charset="0"/>
                        <a:ea typeface="+mn-ea"/>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2936940638"/>
              </p:ext>
            </p:extLst>
          </p:nvPr>
        </p:nvGraphicFramePr>
        <p:xfrm>
          <a:off x="353566" y="6385912"/>
          <a:ext cx="5379690" cy="239649"/>
        </p:xfrm>
        <a:graphic>
          <a:graphicData uri="http://schemas.openxmlformats.org/drawingml/2006/table">
            <a:tbl>
              <a:tblPr/>
              <a:tblGrid>
                <a:gridCol w="5379690">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itchFamily="34" charset="0"/>
                          <a:ea typeface="Tahoma" pitchFamily="34" charset="0"/>
                          <a:cs typeface="Tahoma" pitchFamily="34" charset="0"/>
                        </a:rPr>
                        <a:t>❈ Antal krockkuddar och stolarna i bilen kan skilja sig från dem i illustrationen.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 name="표 19"/>
          <p:cNvGraphicFramePr>
            <a:graphicFrameLocks noGrp="1"/>
          </p:cNvGraphicFramePr>
          <p:nvPr>
            <p:extLst>
              <p:ext uri="{D42A27DB-BD31-4B8C-83A1-F6EECF244321}">
                <p14:modId xmlns:p14="http://schemas.microsoft.com/office/powerpoint/2010/main" val="1186306275"/>
              </p:ext>
            </p:extLst>
          </p:nvPr>
        </p:nvGraphicFramePr>
        <p:xfrm>
          <a:off x="4797152" y="2998088"/>
          <a:ext cx="2016224" cy="1608646"/>
        </p:xfrm>
        <a:graphic>
          <a:graphicData uri="http://schemas.openxmlformats.org/drawingml/2006/table">
            <a:tbl>
              <a:tblPr/>
              <a:tblGrid>
                <a:gridCol w="2016224">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(1) Krockkudde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fram förarsida</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(2) Krockkudde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fram passagerarsida</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(3) Sidokrockkudde</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(4) Krockskyddsgardin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3"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rcRect l="27397" t="26852" r="24493" b="13334"/>
          <a:stretch/>
        </p:blipFill>
        <p:spPr bwMode="auto">
          <a:xfrm>
            <a:off x="102444" y="2771800"/>
            <a:ext cx="4669308" cy="3435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7" name="그룹 16"/>
          <p:cNvGrpSpPr/>
          <p:nvPr/>
        </p:nvGrpSpPr>
        <p:grpSpPr>
          <a:xfrm>
            <a:off x="307256" y="112112"/>
            <a:ext cx="1800200" cy="529928"/>
            <a:chOff x="1956101" y="7496459"/>
            <a:chExt cx="3019616" cy="888890"/>
          </a:xfrm>
        </p:grpSpPr>
        <p:pic>
          <p:nvPicPr>
            <p:cNvPr id="22"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4" name="그림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13078586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
          <p:cNvPicPr>
            <a:picLocks noChangeAspect="1" noChangeArrowheads="1"/>
          </p:cNvPicPr>
          <p:nvPr/>
        </p:nvPicPr>
        <p:blipFill rotWithShape="1">
          <a:blip r:embed="rId2">
            <a:extLst>
              <a:ext uri="{28A0092B-C50C-407E-A947-70E740481C1C}">
                <a14:useLocalDpi xmlns:a14="http://schemas.microsoft.com/office/drawing/2010/main" val="0"/>
              </a:ext>
            </a:extLst>
          </a:blip>
          <a:srcRect l="12554" r="11935"/>
          <a:stretch/>
        </p:blipFill>
        <p:spPr bwMode="auto">
          <a:xfrm>
            <a:off x="692696" y="872611"/>
            <a:ext cx="5123900" cy="4491477"/>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11</a:t>
            </a:r>
            <a:endParaRPr lang="ko-KR" altLang="en-US" sz="1400" dirty="0">
              <a:latin typeface="Tahoma" panose="020B0604030504040204" pitchFamily="34" charset="0"/>
              <a:ea typeface="기아 Medium" pitchFamily="50" charset="-127"/>
              <a:cs typeface="Tahoma" panose="020B0604030504040204" pitchFamily="34" charset="0"/>
            </a:endParaRPr>
          </a:p>
        </p:txBody>
      </p:sp>
      <p:graphicFrame>
        <p:nvGraphicFramePr>
          <p:cNvPr id="17" name="표 16"/>
          <p:cNvGraphicFramePr>
            <a:graphicFrameLocks noGrp="1"/>
          </p:cNvGraphicFramePr>
          <p:nvPr>
            <p:extLst>
              <p:ext uri="{D42A27DB-BD31-4B8C-83A1-F6EECF244321}">
                <p14:modId xmlns:p14="http://schemas.microsoft.com/office/powerpoint/2010/main" val="3302948022"/>
              </p:ext>
            </p:extLst>
          </p:nvPr>
        </p:nvGraphicFramePr>
        <p:xfrm>
          <a:off x="305582" y="749005"/>
          <a:ext cx="3483457" cy="288032"/>
        </p:xfrm>
        <a:graphic>
          <a:graphicData uri="http://schemas.openxmlformats.org/drawingml/2006/table">
            <a:tbl>
              <a:tblPr/>
              <a:tblGrid>
                <a:gridCol w="3483457">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Komponenter, krockkuddssystem</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1830983696"/>
              </p:ext>
            </p:extLst>
          </p:nvPr>
        </p:nvGraphicFramePr>
        <p:xfrm>
          <a:off x="499094" y="7532131"/>
          <a:ext cx="5810226" cy="1457757"/>
        </p:xfrm>
        <a:graphic>
          <a:graphicData uri="http://schemas.openxmlformats.org/drawingml/2006/table">
            <a:tbl>
              <a:tblPr/>
              <a:tblGrid>
                <a:gridCol w="5810226">
                  <a:extLst>
                    <a:ext uri="{9D8B030D-6E8A-4147-A177-3AD203B41FA5}">
                      <a16:colId xmlns:a16="http://schemas.microsoft.com/office/drawing/2014/main" xmlns="" val="20000"/>
                    </a:ext>
                  </a:extLst>
                </a:gridCol>
              </a:tblGrid>
              <a:tr h="145775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100" i="0" kern="100" dirty="0">
                          <a:solidFill>
                            <a:schemeClr val="tx1"/>
                          </a:solidFill>
                          <a:effectLst/>
                          <a:latin typeface="Tahoma" pitchFamily="34" charset="0"/>
                          <a:ea typeface="Tahoma" pitchFamily="34" charset="0"/>
                          <a:cs typeface="Tahoma" pitchFamily="34" charset="0"/>
                        </a:rPr>
                        <a:t>För att förhindra skador till följd av oavsiktlig aktivering av krockkuddar som inte har löst ut</a:t>
                      </a:r>
                      <a:endParaRPr lang="en-US" altLang="ko-KR" sz="1100" i="1" kern="100" dirty="0">
                        <a:solidFill>
                          <a:schemeClr val="tx1"/>
                        </a:solidFill>
                        <a:effectLst/>
                        <a:latin typeface="Tahoma" pitchFamily="34" charset="0"/>
                        <a:ea typeface="Tahoma" pitchFamily="34" charset="0"/>
                        <a:cs typeface="Tahoma" pitchFamily="34" charset="0"/>
                      </a:endParaRP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l"/>
                        <a:tabLst/>
                        <a:defRPr/>
                      </a:pPr>
                      <a:r>
                        <a:rPr lang="sv-SE" sz="1100" i="1" kern="100" dirty="0">
                          <a:solidFill>
                            <a:schemeClr val="tx1"/>
                          </a:solidFill>
                          <a:effectLst/>
                          <a:latin typeface="Tahoma" pitchFamily="34" charset="0"/>
                          <a:ea typeface="Tahoma" pitchFamily="34" charset="0"/>
                          <a:cs typeface="Tahoma" pitchFamily="34" charset="0"/>
                        </a:rPr>
                        <a:t>Kapa inte i det rödfärgade området i layouten ovan.</a:t>
                      </a:r>
                    </a:p>
                    <a:p>
                      <a:pPr marL="171450" indent="-171450" rtl="0">
                        <a:buFont typeface="Wingdings" pitchFamily="2" charset="2"/>
                        <a:buChar char="l"/>
                      </a:pPr>
                      <a:r>
                        <a:rPr lang="sv-SE" sz="1100" b="0" i="1" dirty="0">
                          <a:latin typeface="Tahoma" pitchFamily="34" charset="0"/>
                          <a:ea typeface="Tahoma" pitchFamily="34" charset="0"/>
                          <a:cs typeface="Tahoma" pitchFamily="34" charset="0"/>
                        </a:rPr>
                        <a:t>Säkerställ att bilens tändning är avstängd, koppla från minuskabeln från 12 V-batteriet </a:t>
                      </a:r>
                      <a:br>
                        <a:rPr lang="sv-SE" sz="1100" b="0" i="1" dirty="0">
                          <a:latin typeface="Tahoma" pitchFamily="34" charset="0"/>
                          <a:ea typeface="Tahoma" pitchFamily="34" charset="0"/>
                          <a:cs typeface="Tahoma" pitchFamily="34" charset="0"/>
                        </a:rPr>
                      </a:br>
                      <a:r>
                        <a:rPr lang="sv-SE" sz="1100" b="0" i="1" dirty="0">
                          <a:latin typeface="Tahoma" pitchFamily="34" charset="0"/>
                          <a:ea typeface="Tahoma" pitchFamily="34" charset="0"/>
                          <a:cs typeface="Tahoma" pitchFamily="34" charset="0"/>
                        </a:rPr>
                        <a:t>(som sitter till höger i bagageutrymmet) och vänta i 3 minuter eller mer så att systemet </a:t>
                      </a:r>
                      <a:br>
                        <a:rPr lang="sv-SE" sz="1100" b="0" i="1" dirty="0">
                          <a:latin typeface="Tahoma" pitchFamily="34" charset="0"/>
                          <a:ea typeface="Tahoma" pitchFamily="34" charset="0"/>
                          <a:cs typeface="Tahoma" pitchFamily="34" charset="0"/>
                        </a:rPr>
                      </a:br>
                      <a:r>
                        <a:rPr lang="sv-SE" sz="1100" b="0" i="1" dirty="0">
                          <a:latin typeface="Tahoma" pitchFamily="34" charset="0"/>
                          <a:ea typeface="Tahoma" pitchFamily="34" charset="0"/>
                          <a:cs typeface="Tahoma" pitchFamily="34" charset="0"/>
                        </a:rPr>
                        <a:t>hinner inaktiveras.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100" i="0" kern="1200" dirty="0">
                          <a:solidFill>
                            <a:schemeClr val="tx1"/>
                          </a:solidFill>
                          <a:effectLst/>
                          <a:latin typeface="Tahoma" pitchFamily="34" charset="0"/>
                          <a:ea typeface="Tahoma" pitchFamily="34" charset="0"/>
                          <a:cs typeface="Tahoma" pitchFamily="34" charset="0"/>
                        </a:rPr>
                        <a:t>Om dessa anvisningar inte följs kan det resultera i allvarliga skador eller dödsfall till följd </a:t>
                      </a:r>
                      <a:br>
                        <a:rPr lang="sv-SE" sz="1100" i="0" kern="1200" dirty="0">
                          <a:solidFill>
                            <a:schemeClr val="tx1"/>
                          </a:solidFill>
                          <a:effectLst/>
                          <a:latin typeface="Tahoma" pitchFamily="34" charset="0"/>
                          <a:ea typeface="Tahoma" pitchFamily="34" charset="0"/>
                          <a:cs typeface="Tahoma" pitchFamily="34" charset="0"/>
                        </a:rPr>
                      </a:br>
                      <a:r>
                        <a:rPr lang="sv-SE" sz="1100" i="0" kern="1200" dirty="0">
                          <a:solidFill>
                            <a:schemeClr val="tx1"/>
                          </a:solidFill>
                          <a:effectLst/>
                          <a:latin typeface="Tahoma" pitchFamily="34" charset="0"/>
                          <a:ea typeface="Tahoma" pitchFamily="34" charset="0"/>
                          <a:cs typeface="Tahoma" pitchFamily="34" charset="0"/>
                        </a:rPr>
                        <a:t>av oavsiktlig aktivering av krockkuddssystemet.</a:t>
                      </a:r>
                      <a:endParaRPr lang="ko-KR" altLang="ko-KR" sz="1100" i="0" kern="1200" dirty="0">
                        <a:solidFill>
                          <a:schemeClr val="tx1"/>
                        </a:solidFill>
                        <a:effectLst/>
                        <a:latin typeface="Tahoma" pitchFamily="34" charset="0"/>
                        <a:ea typeface="+mn-ea"/>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3" name="표 22"/>
          <p:cNvGraphicFramePr>
            <a:graphicFrameLocks noGrp="1"/>
          </p:cNvGraphicFramePr>
          <p:nvPr>
            <p:extLst>
              <p:ext uri="{D42A27DB-BD31-4B8C-83A1-F6EECF244321}">
                <p14:modId xmlns:p14="http://schemas.microsoft.com/office/powerpoint/2010/main" val="2412124936"/>
              </p:ext>
            </p:extLst>
          </p:nvPr>
        </p:nvGraphicFramePr>
        <p:xfrm>
          <a:off x="1870223" y="7308304"/>
          <a:ext cx="3142953" cy="288032"/>
        </p:xfrm>
        <a:graphic>
          <a:graphicData uri="http://schemas.openxmlformats.org/drawingml/2006/table">
            <a:tbl>
              <a:tblPr/>
              <a:tblGrid>
                <a:gridCol w="3142953">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chemeClr val="tx1"/>
                          </a:solidFill>
                          <a:effectLst/>
                          <a:latin typeface="Tahoma" pitchFamily="34" charset="0"/>
                          <a:ea typeface="기아 Medium" pitchFamily="50" charset="-127"/>
                          <a:cs typeface="Tahoma" pitchFamily="34" charset="0"/>
                        </a:rPr>
                        <a:t>Krockkuddar som inte har aktiverats</a:t>
                      </a:r>
                      <a:endParaRPr lang="ko-KR" sz="1200" b="1" kern="100" dirty="0">
                        <a:solidFill>
                          <a:schemeClr val="tx1"/>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41" t="27983" r="90759" b="70100"/>
          <a:stretch/>
        </p:blipFill>
        <p:spPr bwMode="auto">
          <a:xfrm>
            <a:off x="421853" y="7306428"/>
            <a:ext cx="1325146" cy="29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직사각형 26"/>
          <p:cNvSpPr/>
          <p:nvPr/>
        </p:nvSpPr>
        <p:spPr>
          <a:xfrm>
            <a:off x="310981" y="7189689"/>
            <a:ext cx="6239763" cy="175104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31" name="직사각형 3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graphicFrame>
        <p:nvGraphicFramePr>
          <p:cNvPr id="106" name="표 105"/>
          <p:cNvGraphicFramePr>
            <a:graphicFrameLocks noGrp="1"/>
          </p:cNvGraphicFramePr>
          <p:nvPr>
            <p:extLst>
              <p:ext uri="{D42A27DB-BD31-4B8C-83A1-F6EECF244321}">
                <p14:modId xmlns:p14="http://schemas.microsoft.com/office/powerpoint/2010/main" val="2865644944"/>
              </p:ext>
            </p:extLst>
          </p:nvPr>
        </p:nvGraphicFramePr>
        <p:xfrm>
          <a:off x="620688" y="5232175"/>
          <a:ext cx="2304256" cy="1610233"/>
        </p:xfrm>
        <a:graphic>
          <a:graphicData uri="http://schemas.openxmlformats.org/drawingml/2006/table">
            <a:tbl>
              <a:tblPr/>
              <a:tblGrid>
                <a:gridCol w="2304256">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a:effectLst/>
                        </a:rPr>
                        <a:t>1. Förarkrockkudde (DAB)</a:t>
                      </a:r>
                      <a:r>
                        <a:rPr lang="en-US" altLang="ko-KR" sz="1200" dirty="0">
                          <a:effectLst/>
                        </a:rPr>
                        <a:t/>
                      </a:r>
                      <a:br>
                        <a:rPr lang="en-US" altLang="ko-KR" sz="1200" dirty="0">
                          <a:effectLst/>
                        </a:rPr>
                      </a:br>
                      <a:r>
                        <a:rPr lang="sv-SE" sz="1200">
                          <a:effectLst/>
                        </a:rPr>
                        <a:t>2. Ratt</a:t>
                      </a:r>
                      <a:r>
                        <a:rPr lang="en-US" altLang="ko-KR" sz="1200" dirty="0">
                          <a:effectLst/>
                        </a:rPr>
                        <a:t/>
                      </a:r>
                      <a:br>
                        <a:rPr lang="en-US" altLang="ko-KR" sz="1200" dirty="0">
                          <a:effectLst/>
                        </a:rPr>
                      </a:br>
                      <a:r>
                        <a:rPr lang="sv-SE" sz="1200">
                          <a:effectLst/>
                        </a:rPr>
                        <a:t>3. Klockfjäder</a:t>
                      </a:r>
                      <a:r>
                        <a:rPr lang="en-US" altLang="ko-KR" sz="1200" dirty="0">
                          <a:effectLst/>
                        </a:rPr>
                        <a:t/>
                      </a:r>
                      <a:br>
                        <a:rPr lang="en-US" altLang="ko-KR" sz="1200" dirty="0">
                          <a:effectLst/>
                        </a:rPr>
                      </a:br>
                      <a:r>
                        <a:rPr lang="sv-SE" sz="1200">
                          <a:effectLst/>
                        </a:rPr>
                        <a:t>4. Passagerarkrockkudde (PAB)</a:t>
                      </a:r>
                      <a:r>
                        <a:rPr lang="en-US" altLang="ko-KR" sz="1200" dirty="0">
                          <a:effectLst/>
                        </a:rPr>
                        <a:t/>
                      </a:r>
                      <a:br>
                        <a:rPr lang="en-US" altLang="ko-KR" sz="1200" dirty="0">
                          <a:effectLst/>
                        </a:rPr>
                      </a:br>
                      <a:r>
                        <a:rPr lang="sv-SE" sz="1200">
                          <a:effectLst/>
                        </a:rPr>
                        <a:t>5. Sidokrockkudde (SAB)</a:t>
                      </a:r>
                      <a:r>
                        <a:rPr lang="en-US" altLang="ko-KR" sz="1200" dirty="0">
                          <a:effectLst/>
                        </a:rPr>
                        <a:t/>
                      </a:r>
                      <a:br>
                        <a:rPr lang="en-US" altLang="ko-KR" sz="1200" dirty="0">
                          <a:effectLst/>
                        </a:rPr>
                      </a:br>
                      <a:r>
                        <a:rPr lang="sv-SE" sz="1200">
                          <a:effectLst/>
                        </a:rPr>
                        <a:t>6. Modul Krockkudde(CAB)</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07" name="표 106"/>
          <p:cNvGraphicFramePr>
            <a:graphicFrameLocks noGrp="1"/>
          </p:cNvGraphicFramePr>
          <p:nvPr>
            <p:extLst>
              <p:ext uri="{D42A27DB-BD31-4B8C-83A1-F6EECF244321}">
                <p14:modId xmlns:p14="http://schemas.microsoft.com/office/powerpoint/2010/main" val="3702181337"/>
              </p:ext>
            </p:extLst>
          </p:nvPr>
        </p:nvGraphicFramePr>
        <p:xfrm>
          <a:off x="3334704" y="5231348"/>
          <a:ext cx="3483456" cy="1610551"/>
        </p:xfrm>
        <a:graphic>
          <a:graphicData uri="http://schemas.openxmlformats.org/drawingml/2006/table">
            <a:tbl>
              <a:tblPr/>
              <a:tblGrid>
                <a:gridCol w="3483456">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dirty="0">
                          <a:effectLst/>
                        </a:rPr>
                        <a:t>7. Passagerarkrockkudde (PAB) PÅ/AV-modul</a:t>
                      </a:r>
                      <a:r>
                        <a:rPr lang="en-US" altLang="ko-KR" sz="1200" dirty="0">
                          <a:effectLst/>
                        </a:rPr>
                        <a:t/>
                      </a:r>
                      <a:br>
                        <a:rPr lang="en-US" altLang="ko-KR" sz="1200" dirty="0">
                          <a:effectLst/>
                        </a:rPr>
                      </a:br>
                      <a:r>
                        <a:rPr lang="sv-SE" sz="1200" dirty="0">
                          <a:effectLst/>
                        </a:rPr>
                        <a:t>8. Främre kollisionssensor (FIS)</a:t>
                      </a:r>
                      <a:r>
                        <a:rPr lang="en-US" altLang="ko-KR" sz="1200" dirty="0">
                          <a:effectLst/>
                        </a:rPr>
                        <a:t/>
                      </a:r>
                      <a:br>
                        <a:rPr lang="en-US" altLang="ko-KR" sz="1200" dirty="0">
                          <a:effectLst/>
                        </a:rPr>
                      </a:br>
                      <a:r>
                        <a:rPr lang="sv-SE" sz="1200" dirty="0">
                          <a:effectLst/>
                        </a:rPr>
                        <a:t>9. Trycksensor för sidokollision (PSIS)</a:t>
                      </a:r>
                      <a:r>
                        <a:rPr lang="en-US" altLang="ko-KR" sz="1200" dirty="0">
                          <a:effectLst/>
                        </a:rPr>
                        <a:t/>
                      </a:r>
                      <a:br>
                        <a:rPr lang="en-US" altLang="ko-KR" sz="1200" dirty="0">
                          <a:effectLst/>
                        </a:rPr>
                      </a:br>
                      <a:r>
                        <a:rPr lang="sv-SE" sz="1200" dirty="0">
                          <a:effectLst/>
                        </a:rPr>
                        <a:t>10. Gravitationsstyrd sidokollisionssensor (GSIS)</a:t>
                      </a:r>
                      <a:r>
                        <a:rPr lang="en-US" altLang="ko-KR" sz="1200" dirty="0">
                          <a:effectLst/>
                        </a:rPr>
                        <a:t/>
                      </a:r>
                      <a:br>
                        <a:rPr lang="en-US" altLang="ko-KR" sz="1200" dirty="0">
                          <a:effectLst/>
                        </a:rPr>
                      </a:br>
                      <a:r>
                        <a:rPr lang="sv-SE" sz="1200" dirty="0">
                          <a:effectLst/>
                        </a:rPr>
                        <a:t>11. Styrenhet för krockkuddesystem</a:t>
                      </a:r>
                      <a:r>
                        <a:rPr lang="en-US" altLang="ko-KR" sz="1200" dirty="0">
                          <a:effectLst/>
                        </a:rPr>
                        <a:t/>
                      </a:r>
                      <a:br>
                        <a:rPr lang="en-US" altLang="ko-KR" sz="1200" dirty="0">
                          <a:effectLst/>
                        </a:rPr>
                      </a:br>
                      <a:r>
                        <a:rPr lang="sv-SE" sz="1200" dirty="0">
                          <a:effectLst/>
                        </a:rPr>
                        <a:t>12. Bältesförsträckare (BPT)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15" name="그룹 14"/>
          <p:cNvGrpSpPr/>
          <p:nvPr/>
        </p:nvGrpSpPr>
        <p:grpSpPr>
          <a:xfrm>
            <a:off x="307256" y="112112"/>
            <a:ext cx="1800200" cy="529928"/>
            <a:chOff x="1956101" y="7496459"/>
            <a:chExt cx="3019616" cy="888890"/>
          </a:xfrm>
        </p:grpSpPr>
        <p:pic>
          <p:nvPicPr>
            <p:cNvPr id="16"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8" name="그림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4291440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1c0cd4cc5ea44c79cf151fbff3531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49" y="6771305"/>
            <a:ext cx="66770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12</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dirty="0">
              <a:latin typeface="Tahoma" pitchFamily="34" charset="0"/>
              <a:ea typeface="기아 Medium" pitchFamily="50" charset="-127"/>
              <a:cs typeface="Tahoma" pitchFamily="34" charset="0"/>
            </a:endParaRPr>
          </a:p>
        </p:txBody>
      </p:sp>
      <p:graphicFrame>
        <p:nvGraphicFramePr>
          <p:cNvPr id="16" name="표 15"/>
          <p:cNvGraphicFramePr>
            <a:graphicFrameLocks noGrp="1"/>
          </p:cNvGraphicFramePr>
          <p:nvPr>
            <p:extLst>
              <p:ext uri="{D42A27DB-BD31-4B8C-83A1-F6EECF244321}">
                <p14:modId xmlns:p14="http://schemas.microsoft.com/office/powerpoint/2010/main" val="2816137882"/>
              </p:ext>
            </p:extLst>
          </p:nvPr>
        </p:nvGraphicFramePr>
        <p:xfrm>
          <a:off x="245616" y="827584"/>
          <a:ext cx="6783784" cy="288032"/>
        </p:xfrm>
        <a:graphic>
          <a:graphicData uri="http://schemas.openxmlformats.org/drawingml/2006/table">
            <a:tbl>
              <a:tblPr/>
              <a:tblGrid>
                <a:gridCol w="678378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dirty="0">
                          <a:solidFill>
                            <a:schemeClr val="tx1">
                              <a:lumMod val="95000"/>
                              <a:lumOff val="5000"/>
                            </a:schemeClr>
                          </a:solidFill>
                          <a:effectLst/>
                          <a:latin typeface="Tahoma" pitchFamily="34" charset="0"/>
                          <a:ea typeface="Tahoma" pitchFamily="34" charset="0"/>
                          <a:cs typeface="Tahoma" pitchFamily="34" charset="0"/>
                        </a:rPr>
                        <a:t>Första insats: Identifiera, immobilisera och inaktivera</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1052812659"/>
              </p:ext>
            </p:extLst>
          </p:nvPr>
        </p:nvGraphicFramePr>
        <p:xfrm>
          <a:off x="245616" y="3200400"/>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Identifiera</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 name="표 19"/>
          <p:cNvGraphicFramePr>
            <a:graphicFrameLocks noGrp="1"/>
          </p:cNvGraphicFramePr>
          <p:nvPr>
            <p:extLst>
              <p:ext uri="{D42A27DB-BD31-4B8C-83A1-F6EECF244321}">
                <p14:modId xmlns:p14="http://schemas.microsoft.com/office/powerpoint/2010/main" val="3893510055"/>
              </p:ext>
            </p:extLst>
          </p:nvPr>
        </p:nvGraphicFramePr>
        <p:xfrm>
          <a:off x="255860" y="3488432"/>
          <a:ext cx="6172200" cy="78568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XCEED PHEV är ett eldrivet Eco-fordon.  Vid räddningsinsatser i nödsituationer där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en XCEED PHEV är inblandad måste man vara noga med att undvika kontakt med högspänningssystemet i fordonet.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2130444753"/>
              </p:ext>
            </p:extLst>
          </p:nvPr>
        </p:nvGraphicFramePr>
        <p:xfrm>
          <a:off x="255860" y="1176866"/>
          <a:ext cx="6172200" cy="188296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Följande rutiner bör alltid tillämpas för hantering av en XCEED PHEV på en olycksplats.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Allt övrigt arbete bör följa avdelningens ordinarie arbetsrutiner eller riktlinjer. Hybridfordonet har skadats i en kollision och dess system för säkring av högspänningsutrustningen kan ha satts ur spel, vilket kan utgöra risk för en kraftig elektrisk stöt. Var försiktig och använd lämplig personlig skyddsutrustning (PPE),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inklusive handskar och skyddsskor för arbete med högspänning. Ta av eventuella metallsmycken, inklusive klockor och ringar.</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2" name="표 11"/>
          <p:cNvGraphicFramePr>
            <a:graphicFrameLocks noGrp="1"/>
          </p:cNvGraphicFramePr>
          <p:nvPr>
            <p:extLst>
              <p:ext uri="{D42A27DB-BD31-4B8C-83A1-F6EECF244321}">
                <p14:modId xmlns:p14="http://schemas.microsoft.com/office/powerpoint/2010/main" val="1417077380"/>
              </p:ext>
            </p:extLst>
          </p:nvPr>
        </p:nvGraphicFramePr>
        <p:xfrm>
          <a:off x="260648" y="4319860"/>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Immobilisera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3246470309"/>
              </p:ext>
            </p:extLst>
          </p:nvPr>
        </p:nvGraphicFramePr>
        <p:xfrm>
          <a:off x="281136" y="4572000"/>
          <a:ext cx="6172200" cy="2104434"/>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94437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Nästa steg är att immobilisera fordonet för att förhindra att det sätts i rullning oavsiktligt, vilket skulle kunna </a:t>
                      </a:r>
                      <a:r>
                        <a:rPr lang="sv-SE" sz="1200" kern="100" dirty="0">
                          <a:solidFill>
                            <a:schemeClr val="tx1"/>
                          </a:solidFill>
                          <a:effectLst/>
                          <a:latin typeface="Tahoma" pitchFamily="34" charset="0"/>
                          <a:ea typeface="Tahoma" pitchFamily="34" charset="0"/>
                          <a:cs typeface="Tahoma" pitchFamily="34" charset="0"/>
                        </a:rPr>
                        <a:t>resultera i att räddningspersonalen eller civilpersoner skadas. </a:t>
                      </a:r>
                      <a:br>
                        <a:rPr lang="sv-SE" sz="1200" kern="100" dirty="0">
                          <a:solidFill>
                            <a:schemeClr val="tx1"/>
                          </a:solidFill>
                          <a:effectLst/>
                          <a:latin typeface="Tahoma" pitchFamily="34" charset="0"/>
                          <a:ea typeface="Tahoma" pitchFamily="34" charset="0"/>
                          <a:cs typeface="Tahoma" pitchFamily="34" charset="0"/>
                        </a:rPr>
                      </a:br>
                      <a:r>
                        <a:rPr lang="sv-SE" sz="1200" kern="100" dirty="0">
                          <a:solidFill>
                            <a:schemeClr val="tx1"/>
                          </a:solidFill>
                          <a:effectLst/>
                          <a:latin typeface="Tahoma" pitchFamily="34" charset="0"/>
                          <a:ea typeface="Tahoma" pitchFamily="34" charset="0"/>
                          <a:cs typeface="Tahoma" pitchFamily="34" charset="0"/>
                        </a:rPr>
                        <a:t>Se därför till att inaktivera fordonet genom att utföra följande steg </a:t>
                      </a:r>
                    </a:p>
                    <a:p>
                      <a:pPr marL="0" marR="0" lvl="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 För växelföraren till läge P (Parkera) </a:t>
                      </a:r>
                      <a:endParaRPr lang="en-US" altLang="ko-KR" sz="1200" kern="100" dirty="0">
                        <a:solidFill>
                          <a:schemeClr val="tx1"/>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 Lägg i parkeringsbromsen</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 Blockera hjulen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495788">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1"/>
                  </a:ext>
                </a:extLst>
              </a:tr>
            </a:tbl>
          </a:graphicData>
        </a:graphic>
      </p:graphicFrame>
      <p:grpSp>
        <p:nvGrpSpPr>
          <p:cNvPr id="17" name="그룹 16"/>
          <p:cNvGrpSpPr/>
          <p:nvPr/>
        </p:nvGrpSpPr>
        <p:grpSpPr>
          <a:xfrm>
            <a:off x="307256" y="112112"/>
            <a:ext cx="1800200" cy="529928"/>
            <a:chOff x="1956101" y="7496459"/>
            <a:chExt cx="3019616" cy="888890"/>
          </a:xfrm>
        </p:grpSpPr>
        <p:pic>
          <p:nvPicPr>
            <p:cNvPr id="23"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4" name="그림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pic>
        <p:nvPicPr>
          <p:cNvPr id="15" name="Picture 14"/>
          <p:cNvPicPr>
            <a:picLocks noChangeAspect="1" noChangeArrowheads="1"/>
          </p:cNvPicPr>
          <p:nvPr/>
        </p:nvPicPr>
        <p:blipFill rotWithShape="1">
          <a:blip r:embed="rId6">
            <a:extLst>
              <a:ext uri="{28A0092B-C50C-407E-A947-70E740481C1C}">
                <a14:useLocalDpi xmlns:a14="http://schemas.microsoft.com/office/drawing/2010/main" val="0"/>
              </a:ext>
            </a:extLst>
          </a:blip>
          <a:srcRect l="55756" t="6175"/>
          <a:stretch/>
        </p:blipFill>
        <p:spPr bwMode="auto">
          <a:xfrm>
            <a:off x="235173" y="6771305"/>
            <a:ext cx="1714500" cy="150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사다리꼴 2"/>
          <p:cNvSpPr/>
          <p:nvPr/>
        </p:nvSpPr>
        <p:spPr>
          <a:xfrm>
            <a:off x="527373" y="8042635"/>
            <a:ext cx="355872" cy="21602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22" name="사다리꼴 11"/>
          <p:cNvSpPr/>
          <p:nvPr/>
        </p:nvSpPr>
        <p:spPr>
          <a:xfrm>
            <a:off x="1417757" y="8042635"/>
            <a:ext cx="355872" cy="216024"/>
          </a:xfrm>
          <a:prstGeom prst="trapezoi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26" name="오른쪽 화살표 3"/>
          <p:cNvSpPr/>
          <p:nvPr/>
        </p:nvSpPr>
        <p:spPr>
          <a:xfrm>
            <a:off x="1963365" y="7235406"/>
            <a:ext cx="252003" cy="432048"/>
          </a:xfrm>
          <a:prstGeom prst="right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27" name="오른쪽 화살표 13"/>
          <p:cNvSpPr/>
          <p:nvPr/>
        </p:nvSpPr>
        <p:spPr>
          <a:xfrm>
            <a:off x="4339629" y="7235406"/>
            <a:ext cx="252003" cy="432048"/>
          </a:xfrm>
          <a:prstGeom prst="rightArrow">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aphicFrame>
        <p:nvGraphicFramePr>
          <p:cNvPr id="28" name="표 14"/>
          <p:cNvGraphicFramePr>
            <a:graphicFrameLocks noGrp="1"/>
          </p:cNvGraphicFramePr>
          <p:nvPr>
            <p:extLst>
              <p:ext uri="{D42A27DB-BD31-4B8C-83A1-F6EECF244321}">
                <p14:modId xmlns:p14="http://schemas.microsoft.com/office/powerpoint/2010/main" val="1646938300"/>
              </p:ext>
            </p:extLst>
          </p:nvPr>
        </p:nvGraphicFramePr>
        <p:xfrm>
          <a:off x="356643" y="8360064"/>
          <a:ext cx="1425748" cy="288032"/>
        </p:xfrm>
        <a:graphic>
          <a:graphicData uri="http://schemas.openxmlformats.org/drawingml/2006/table">
            <a:tbl>
              <a:tblPr/>
              <a:tblGrid>
                <a:gridCol w="1425748">
                  <a:extLst>
                    <a:ext uri="{9D8B030D-6E8A-4147-A177-3AD203B41FA5}">
                      <a16:colId xmlns:a16="http://schemas.microsoft.com/office/drawing/2014/main" xmlns="" val="20000"/>
                    </a:ext>
                  </a:extLst>
                </a:gridCol>
              </a:tblGrid>
              <a:tr h="28803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Blockera hjulen. </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29" name="표 17"/>
          <p:cNvGraphicFramePr>
            <a:graphicFrameLocks noGrp="1"/>
          </p:cNvGraphicFramePr>
          <p:nvPr>
            <p:extLst>
              <p:ext uri="{D42A27DB-BD31-4B8C-83A1-F6EECF244321}">
                <p14:modId xmlns:p14="http://schemas.microsoft.com/office/powerpoint/2010/main" val="2013042559"/>
              </p:ext>
            </p:extLst>
          </p:nvPr>
        </p:nvGraphicFramePr>
        <p:xfrm>
          <a:off x="2271748" y="8360064"/>
          <a:ext cx="2193882" cy="288032"/>
        </p:xfrm>
        <a:graphic>
          <a:graphicData uri="http://schemas.openxmlformats.org/drawingml/2006/table">
            <a:tbl>
              <a:tblPr/>
              <a:tblGrid>
                <a:gridCol w="2193882">
                  <a:extLst>
                    <a:ext uri="{9D8B030D-6E8A-4147-A177-3AD203B41FA5}">
                      <a16:colId xmlns:a16="http://schemas.microsoft.com/office/drawing/2014/main" xmlns="" val="20000"/>
                    </a:ext>
                  </a:extLst>
                </a:gridCol>
              </a:tblGrid>
              <a:tr h="28803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Lägg i parkeringsbromsen.</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xmlns="" val="10000"/>
                  </a:ext>
                </a:extLst>
              </a:tr>
            </a:tbl>
          </a:graphicData>
        </a:graphic>
      </p:graphicFrame>
      <p:graphicFrame>
        <p:nvGraphicFramePr>
          <p:cNvPr id="30" name="표 20"/>
          <p:cNvGraphicFramePr>
            <a:graphicFrameLocks noGrp="1"/>
          </p:cNvGraphicFramePr>
          <p:nvPr>
            <p:extLst>
              <p:ext uri="{D42A27DB-BD31-4B8C-83A1-F6EECF244321}">
                <p14:modId xmlns:p14="http://schemas.microsoft.com/office/powerpoint/2010/main" val="3471402254"/>
              </p:ext>
            </p:extLst>
          </p:nvPr>
        </p:nvGraphicFramePr>
        <p:xfrm>
          <a:off x="4591632" y="8377469"/>
          <a:ext cx="2171119" cy="462378"/>
        </p:xfrm>
        <a:graphic>
          <a:graphicData uri="http://schemas.openxmlformats.org/drawingml/2006/table">
            <a:tbl>
              <a:tblPr/>
              <a:tblGrid>
                <a:gridCol w="2171119">
                  <a:extLst>
                    <a:ext uri="{9D8B030D-6E8A-4147-A177-3AD203B41FA5}">
                      <a16:colId xmlns:a16="http://schemas.microsoft.com/office/drawing/2014/main" xmlns="" val="20000"/>
                    </a:ext>
                  </a:extLst>
                </a:gridCol>
              </a:tblGrid>
              <a:tr h="462378">
                <a:tc>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Placera växelväljaren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parkeringsläge (P).</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xmlns="" val="10000"/>
                  </a:ext>
                </a:extLst>
              </a:tr>
            </a:tbl>
          </a:graphicData>
        </a:graphic>
      </p:graphicFrame>
      <p:pic>
        <p:nvPicPr>
          <p:cNvPr id="31"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55408" y="6804248"/>
            <a:ext cx="1856288" cy="1454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61032" y="6866681"/>
            <a:ext cx="1896555" cy="1329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00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g"/>
          <p:cNvPicPr>
            <a:picLocks noChangeAspect="1" noChangeArrowheads="1"/>
          </p:cNvPicPr>
          <p:nvPr/>
        </p:nvPicPr>
        <p:blipFill rotWithShape="1">
          <a:blip r:embed="rId2">
            <a:extLst>
              <a:ext uri="{28A0092B-C50C-407E-A947-70E740481C1C}">
                <a14:useLocalDpi xmlns:a14="http://schemas.microsoft.com/office/drawing/2010/main" val="0"/>
              </a:ext>
            </a:extLst>
          </a:blip>
          <a:srcRect l="8791" r="9158"/>
          <a:stretch/>
        </p:blipFill>
        <p:spPr bwMode="auto">
          <a:xfrm>
            <a:off x="3699123" y="2255305"/>
            <a:ext cx="2772870" cy="2532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8" name="표 27"/>
          <p:cNvGraphicFramePr>
            <a:graphicFrameLocks noGrp="1"/>
          </p:cNvGraphicFramePr>
          <p:nvPr>
            <p:extLst>
              <p:ext uri="{D42A27DB-BD31-4B8C-83A1-F6EECF244321}">
                <p14:modId xmlns:p14="http://schemas.microsoft.com/office/powerpoint/2010/main" val="3191801725"/>
              </p:ext>
            </p:extLst>
          </p:nvPr>
        </p:nvGraphicFramePr>
        <p:xfrm>
          <a:off x="335994" y="2277347"/>
          <a:ext cx="3363129" cy="785686"/>
        </p:xfrm>
        <a:graphic>
          <a:graphicData uri="http://schemas.openxmlformats.org/drawingml/2006/table">
            <a:tbl>
              <a:tblPr/>
              <a:tblGrid>
                <a:gridCol w="3363129">
                  <a:extLst>
                    <a:ext uri="{9D8B030D-6E8A-4147-A177-3AD203B41FA5}">
                      <a16:colId xmlns:a16="http://schemas.microsoft.com/office/drawing/2014/main" xmlns="" val="20000"/>
                    </a:ext>
                  </a:extLst>
                </a:gridCol>
              </a:tblGrid>
              <a:tr h="720080">
                <a:tc>
                  <a:txBody>
                    <a:bodyPr/>
                    <a:lstStyle/>
                    <a:p>
                      <a:pPr marL="0" marR="0" indent="3175" algn="l" defTabSz="914400" rtl="0" eaLnBrk="1" fontAlgn="auto" latinLnBrk="0" hangingPunct="1">
                        <a:lnSpc>
                          <a:spcPct val="150000"/>
                        </a:lnSpc>
                        <a:spcBef>
                          <a:spcPts val="0"/>
                        </a:spcBef>
                        <a:spcAft>
                          <a:spcPts val="0"/>
                        </a:spcAft>
                        <a:buClrTx/>
                        <a:buSzTx/>
                        <a:buFontTx/>
                        <a:buAutoNum type="arabicPeriod"/>
                        <a:tabLst/>
                        <a:defRPr/>
                      </a:pPr>
                      <a:r>
                        <a:rPr lang="sv-SE" sz="1200" kern="100" dirty="0">
                          <a:solidFill>
                            <a:srgbClr val="000000"/>
                          </a:solidFill>
                          <a:effectLst/>
                          <a:latin typeface="Tahoma" pitchFamily="34" charset="0"/>
                          <a:ea typeface="Tahoma" pitchFamily="34" charset="0"/>
                          <a:cs typeface="Tahoma" pitchFamily="34" charset="0"/>
                        </a:rPr>
                        <a:t>Bekräfta statusen för READY-lampan på instrumentpanelen.          Om READY-lampan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är tänd är fordonets elsystem påslaget.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13</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dirty="0">
              <a:latin typeface="Tahoma" pitchFamily="34" charset="0"/>
              <a:ea typeface="기아 Medium" pitchFamily="50" charset="-127"/>
              <a:cs typeface="Tahoma" pitchFamily="34" charset="0"/>
            </a:endParaRPr>
          </a:p>
        </p:txBody>
      </p:sp>
      <p:graphicFrame>
        <p:nvGraphicFramePr>
          <p:cNvPr id="19" name="표 18"/>
          <p:cNvGraphicFramePr>
            <a:graphicFrameLocks noGrp="1"/>
          </p:cNvGraphicFramePr>
          <p:nvPr>
            <p:extLst>
              <p:ext uri="{D42A27DB-BD31-4B8C-83A1-F6EECF244321}">
                <p14:modId xmlns:p14="http://schemas.microsoft.com/office/powerpoint/2010/main" val="1329045850"/>
              </p:ext>
            </p:extLst>
          </p:nvPr>
        </p:nvGraphicFramePr>
        <p:xfrm>
          <a:off x="271651" y="755576"/>
          <a:ext cx="1368152" cy="288032"/>
        </p:xfrm>
        <a:graphic>
          <a:graphicData uri="http://schemas.openxmlformats.org/drawingml/2006/table">
            <a:tbl>
              <a:tblPr/>
              <a:tblGrid>
                <a:gridCol w="136815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Inaktivera</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 name="표 19"/>
          <p:cNvGraphicFramePr>
            <a:graphicFrameLocks noGrp="1"/>
          </p:cNvGraphicFramePr>
          <p:nvPr>
            <p:extLst>
              <p:ext uri="{D42A27DB-BD31-4B8C-83A1-F6EECF244321}">
                <p14:modId xmlns:p14="http://schemas.microsoft.com/office/powerpoint/2010/main" val="4025108252"/>
              </p:ext>
            </p:extLst>
          </p:nvPr>
        </p:nvGraphicFramePr>
        <p:xfrm>
          <a:off x="281895" y="995566"/>
          <a:ext cx="6172200" cy="78568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a:solidFill>
                            <a:srgbClr val="000000"/>
                          </a:solidFill>
                          <a:effectLst/>
                          <a:latin typeface="Tahoma" pitchFamily="34" charset="0"/>
                          <a:ea typeface="Tahoma" pitchFamily="34" charset="0"/>
                          <a:cs typeface="Tahoma" pitchFamily="34" charset="0"/>
                        </a:rPr>
                        <a:t>Det avslutande steget i den första insatsen, efter att bilen har immobiliserats, är att inaktivera fordonet, dess SRS-komponenter och högspänningssystemet. För att förhindra strömflöde i systemet ska någon av följande metoder användas för att inaktivera fordonet.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5689" y="2569096"/>
            <a:ext cx="392771" cy="28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9" name="표 38"/>
          <p:cNvGraphicFramePr>
            <a:graphicFrameLocks noGrp="1"/>
          </p:cNvGraphicFramePr>
          <p:nvPr>
            <p:extLst>
              <p:ext uri="{D42A27DB-BD31-4B8C-83A1-F6EECF244321}">
                <p14:modId xmlns:p14="http://schemas.microsoft.com/office/powerpoint/2010/main" val="4035966195"/>
              </p:ext>
            </p:extLst>
          </p:nvPr>
        </p:nvGraphicFramePr>
        <p:xfrm>
          <a:off x="692696" y="5220072"/>
          <a:ext cx="3024336" cy="288032"/>
        </p:xfrm>
        <a:graphic>
          <a:graphicData uri="http://schemas.openxmlformats.org/drawingml/2006/table">
            <a:tbl>
              <a:tblPr/>
              <a:tblGrid>
                <a:gridCol w="302433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Utan att trampa ned bromspedalen</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51" name="표 2050"/>
          <p:cNvGraphicFramePr>
            <a:graphicFrameLocks noGrp="1"/>
          </p:cNvGraphicFramePr>
          <p:nvPr>
            <p:extLst>
              <p:ext uri="{D42A27DB-BD31-4B8C-83A1-F6EECF244321}">
                <p14:modId xmlns:p14="http://schemas.microsoft.com/office/powerpoint/2010/main" val="3104219787"/>
              </p:ext>
            </p:extLst>
          </p:nvPr>
        </p:nvGraphicFramePr>
        <p:xfrm>
          <a:off x="271650" y="5580112"/>
          <a:ext cx="6181685" cy="1947664"/>
        </p:xfrm>
        <a:graphic>
          <a:graphicData uri="http://schemas.openxmlformats.org/drawingml/2006/table">
            <a:tbl>
              <a:tblPr firstRow="1" bandRow="1">
                <a:tableStyleId>{284E427A-3D55-4303-BF80-6455036E1DE7}</a:tableStyleId>
              </a:tblPr>
              <a:tblGrid>
                <a:gridCol w="1613056">
                  <a:extLst>
                    <a:ext uri="{9D8B030D-6E8A-4147-A177-3AD203B41FA5}">
                      <a16:colId xmlns:a16="http://schemas.microsoft.com/office/drawing/2014/main" xmlns="" val="20000"/>
                    </a:ext>
                  </a:extLst>
                </a:gridCol>
                <a:gridCol w="1607481">
                  <a:extLst>
                    <a:ext uri="{9D8B030D-6E8A-4147-A177-3AD203B41FA5}">
                      <a16:colId xmlns:a16="http://schemas.microsoft.com/office/drawing/2014/main" xmlns="" val="20001"/>
                    </a:ext>
                  </a:extLst>
                </a:gridCol>
                <a:gridCol w="2961148">
                  <a:extLst>
                    <a:ext uri="{9D8B030D-6E8A-4147-A177-3AD203B41FA5}">
                      <a16:colId xmlns:a16="http://schemas.microsoft.com/office/drawing/2014/main" xmlns="" val="20002"/>
                    </a:ext>
                  </a:extLst>
                </a:gridCol>
              </a:tblGrid>
              <a:tr h="288032">
                <a:tc>
                  <a:txBody>
                    <a:bodyPr/>
                    <a:lstStyle/>
                    <a:p>
                      <a:pPr algn="ctr" rtl="0" latinLnBrk="1"/>
                      <a:r>
                        <a:rPr lang="sv-SE" sz="1200">
                          <a:latin typeface="Tahoma" pitchFamily="34" charset="0"/>
                          <a:ea typeface="Tahoma" pitchFamily="34" charset="0"/>
                          <a:cs typeface="Tahoma" pitchFamily="34" charset="0"/>
                        </a:rPr>
                        <a:t>Tryck på POWER-knappen</a:t>
                      </a:r>
                      <a:endParaRPr lang="ko-KR" altLang="en-US" sz="1200" dirty="0">
                        <a:latin typeface="Tahoma" pitchFamily="34" charset="0"/>
                        <a:ea typeface="기아 Light" pitchFamily="50" charset="-127"/>
                        <a:cs typeface="Tahoma"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sv-SE" sz="1200" dirty="0">
                          <a:latin typeface="Tahoma" pitchFamily="34" charset="0"/>
                          <a:ea typeface="Tahoma" pitchFamily="34" charset="0"/>
                          <a:cs typeface="Tahoma" pitchFamily="34" charset="0"/>
                        </a:rPr>
                        <a:t>POWER-knapp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LED-färg</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dirty="0">
                          <a:latin typeface="Tahoma" pitchFamily="34" charset="0"/>
                          <a:ea typeface="기아 Light" pitchFamily="50" charset="-127"/>
                          <a:cs typeface="Tahoma" pitchFamily="34" charset="0"/>
                        </a:rPr>
                        <a:t>Fordonets tillstånd</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0"/>
                  </a:ext>
                </a:extLst>
              </a:tr>
              <a:tr h="288032">
                <a:tc>
                  <a:txBody>
                    <a:bodyPr/>
                    <a:lstStyle/>
                    <a:p>
                      <a:pPr algn="ctr" rtl="0" latinLnBrk="1"/>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1"/>
                  </a:ext>
                </a:extLst>
              </a:tr>
              <a:tr h="288032">
                <a:tc>
                  <a:txBody>
                    <a:bodyPr/>
                    <a:lstStyle/>
                    <a:p>
                      <a:pPr algn="ctr" rtl="0" latinLnBrk="1"/>
                      <a:r>
                        <a:rPr lang="sv-SE" sz="1200">
                          <a:latin typeface="Tahoma" pitchFamily="34" charset="0"/>
                          <a:ea typeface="기아 Light" pitchFamily="50" charset="-127"/>
                          <a:cs typeface="Tahoma" pitchFamily="34" charset="0"/>
                        </a:rPr>
                        <a:t>En gång</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Bärnstensfärgad</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dirty="0">
                          <a:latin typeface="Tahoma" pitchFamily="34" charset="0"/>
                          <a:ea typeface="기아 Light" pitchFamily="50" charset="-127"/>
                          <a:cs typeface="Tahoma" pitchFamily="34" charset="0"/>
                        </a:rPr>
                        <a:t>De elektriska tillbehören </a:t>
                      </a:r>
                      <a:br>
                        <a:rPr lang="sv-SE" sz="1200" dirty="0">
                          <a:latin typeface="Tahoma" pitchFamily="34" charset="0"/>
                          <a:ea typeface="기아 Light" pitchFamily="50" charset="-127"/>
                          <a:cs typeface="Tahoma" pitchFamily="34" charset="0"/>
                        </a:rPr>
                      </a:br>
                      <a:r>
                        <a:rPr lang="sv-SE" sz="1200" dirty="0">
                          <a:latin typeface="Tahoma" pitchFamily="34" charset="0"/>
                          <a:ea typeface="기아 Light" pitchFamily="50" charset="-127"/>
                          <a:cs typeface="Tahoma" pitchFamily="34" charset="0"/>
                        </a:rPr>
                        <a:t>kan användas.</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2"/>
                  </a:ext>
                </a:extLst>
              </a:tr>
              <a:tr h="288032">
                <a:tc>
                  <a:txBody>
                    <a:bodyPr/>
                    <a:lstStyle/>
                    <a:p>
                      <a:pPr algn="ctr" rtl="0" latinLnBrk="1"/>
                      <a:r>
                        <a:rPr lang="sv-SE" sz="1200">
                          <a:latin typeface="Tahoma" pitchFamily="34" charset="0"/>
                          <a:ea typeface="기아 Light" pitchFamily="50" charset="-127"/>
                          <a:cs typeface="Tahoma" pitchFamily="34" charset="0"/>
                        </a:rPr>
                        <a:t>Två gånger</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noProof="0">
                          <a:latin typeface="Tahoma" pitchFamily="34" charset="0"/>
                          <a:ea typeface="기아 Light" pitchFamily="50" charset="-127"/>
                          <a:cs typeface="Tahoma" pitchFamily="34" charset="0"/>
                        </a:rPr>
                        <a:t>Rödaktig orange</a:t>
                      </a:r>
                      <a:endParaRPr lang="en-GB" altLang="ko-KR" sz="1200" noProof="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Varningslamporna kan kontrolleras</a:t>
                      </a:r>
                    </a:p>
                    <a:p>
                      <a:pPr algn="ctr" rtl="0" latinLnBrk="1"/>
                      <a:r>
                        <a:rPr lang="sv-SE" sz="1200">
                          <a:latin typeface="Tahoma" pitchFamily="34" charset="0"/>
                          <a:ea typeface="기아 Light" pitchFamily="50" charset="-127"/>
                          <a:cs typeface="Tahoma" pitchFamily="34" charset="0"/>
                        </a:rPr>
                        <a:t>innan bilen startas.</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3"/>
                  </a:ext>
                </a:extLst>
              </a:tr>
              <a:tr h="288032">
                <a:tc>
                  <a:txBody>
                    <a:bodyPr/>
                    <a:lstStyle/>
                    <a:p>
                      <a:pPr algn="ctr" rtl="0" latinLnBrk="1"/>
                      <a:r>
                        <a:rPr lang="sv-SE" sz="1200">
                          <a:latin typeface="Tahoma" pitchFamily="34" charset="0"/>
                          <a:ea typeface="기아 Light" pitchFamily="50" charset="-127"/>
                          <a:cs typeface="Tahoma" pitchFamily="34" charset="0"/>
                        </a:rPr>
                        <a:t>Tre gånger</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dirty="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4"/>
                  </a:ext>
                </a:extLst>
              </a:tr>
            </a:tbl>
          </a:graphicData>
        </a:graphic>
      </p:graphicFrame>
      <p:graphicFrame>
        <p:nvGraphicFramePr>
          <p:cNvPr id="41" name="표 40"/>
          <p:cNvGraphicFramePr>
            <a:graphicFrameLocks noGrp="1"/>
          </p:cNvGraphicFramePr>
          <p:nvPr>
            <p:extLst>
              <p:ext uri="{D42A27DB-BD31-4B8C-83A1-F6EECF244321}">
                <p14:modId xmlns:p14="http://schemas.microsoft.com/office/powerpoint/2010/main" val="2820854821"/>
              </p:ext>
            </p:extLst>
          </p:nvPr>
        </p:nvGraphicFramePr>
        <p:xfrm>
          <a:off x="271651" y="7596336"/>
          <a:ext cx="6586349" cy="288032"/>
        </p:xfrm>
        <a:graphic>
          <a:graphicData uri="http://schemas.openxmlformats.org/drawingml/2006/table">
            <a:tbl>
              <a:tblPr/>
              <a:tblGrid>
                <a:gridCol w="6586349">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Med bromspedalen nedtryckt samtidigt som växelväljaren står i läge P (Parkering)</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2" name="표 41"/>
          <p:cNvGraphicFramePr>
            <a:graphicFrameLocks noGrp="1"/>
          </p:cNvGraphicFramePr>
          <p:nvPr>
            <p:extLst>
              <p:ext uri="{D42A27DB-BD31-4B8C-83A1-F6EECF244321}">
                <p14:modId xmlns:p14="http://schemas.microsoft.com/office/powerpoint/2010/main" val="431438092"/>
              </p:ext>
            </p:extLst>
          </p:nvPr>
        </p:nvGraphicFramePr>
        <p:xfrm>
          <a:off x="271651" y="7956376"/>
          <a:ext cx="6037670" cy="1033264"/>
        </p:xfrm>
        <a:graphic>
          <a:graphicData uri="http://schemas.openxmlformats.org/drawingml/2006/table">
            <a:tbl>
              <a:tblPr firstRow="1" bandRow="1">
                <a:tableStyleId>{284E427A-3D55-4303-BF80-6455036E1DE7}</a:tableStyleId>
              </a:tblPr>
              <a:tblGrid>
                <a:gridCol w="1575477">
                  <a:extLst>
                    <a:ext uri="{9D8B030D-6E8A-4147-A177-3AD203B41FA5}">
                      <a16:colId xmlns:a16="http://schemas.microsoft.com/office/drawing/2014/main" xmlns="" val="20000"/>
                    </a:ext>
                  </a:extLst>
                </a:gridCol>
                <a:gridCol w="1570031">
                  <a:extLst>
                    <a:ext uri="{9D8B030D-6E8A-4147-A177-3AD203B41FA5}">
                      <a16:colId xmlns:a16="http://schemas.microsoft.com/office/drawing/2014/main" xmlns="" val="20001"/>
                    </a:ext>
                  </a:extLst>
                </a:gridCol>
                <a:gridCol w="2892162">
                  <a:extLst>
                    <a:ext uri="{9D8B030D-6E8A-4147-A177-3AD203B41FA5}">
                      <a16:colId xmlns:a16="http://schemas.microsoft.com/office/drawing/2014/main" xmlns="" val="20002"/>
                    </a:ext>
                  </a:extLst>
                </a:gridCol>
              </a:tblGrid>
              <a:tr h="288032">
                <a:tc>
                  <a:txBody>
                    <a:bodyPr/>
                    <a:lstStyle/>
                    <a:p>
                      <a:pPr algn="ctr" rtl="0" latinLnBrk="1"/>
                      <a:r>
                        <a:rPr lang="sv-SE" sz="1200" dirty="0">
                          <a:latin typeface="Tahoma" pitchFamily="34" charset="0"/>
                          <a:ea typeface="Tahoma" pitchFamily="34" charset="0"/>
                          <a:cs typeface="Tahoma" pitchFamily="34" charset="0"/>
                        </a:rPr>
                        <a:t>Tryck på POWER-knappen</a:t>
                      </a:r>
                      <a:endParaRPr lang="ko-KR" altLang="en-US" sz="1200" dirty="0">
                        <a:latin typeface="Tahoma" pitchFamily="34" charset="0"/>
                        <a:ea typeface="기아 Light" pitchFamily="50" charset="-127"/>
                        <a:cs typeface="Tahoma" pitchFamily="34" charset="0"/>
                      </a:endParaRPr>
                    </a:p>
                  </a:txBody>
                  <a:tcPr anchor="ct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sv-SE" sz="1200" dirty="0">
                          <a:latin typeface="Tahoma" pitchFamily="34" charset="0"/>
                          <a:ea typeface="Tahoma" pitchFamily="34" charset="0"/>
                          <a:cs typeface="Tahoma" pitchFamily="34" charset="0"/>
                        </a:rPr>
                        <a:t>POWER-knapp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LED-färg</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Fordonets tillstånd</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0"/>
                  </a:ext>
                </a:extLst>
              </a:tr>
              <a:tr h="288032">
                <a:tc>
                  <a:txBody>
                    <a:bodyPr/>
                    <a:lstStyle/>
                    <a:p>
                      <a:pPr algn="ctr" rtl="0" latinLnBrk="1"/>
                      <a:endParaRPr lang="ko-KR" altLang="en-US" sz="1200" dirty="0">
                        <a:latin typeface="기아 Light" pitchFamily="50" charset="-127"/>
                        <a:ea typeface="기아 Light" pitchFamily="50" charset="-127"/>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1"/>
                  </a:ext>
                </a:extLst>
              </a:tr>
              <a:tr h="288032">
                <a:tc>
                  <a:txBody>
                    <a:bodyPr/>
                    <a:lstStyle/>
                    <a:p>
                      <a:pPr algn="ctr" rtl="0" latinLnBrk="1"/>
                      <a:r>
                        <a:rPr lang="sv-SE" sz="1200">
                          <a:latin typeface="Tahoma" pitchFamily="34" charset="0"/>
                          <a:ea typeface="기아 Light" pitchFamily="50" charset="-127"/>
                          <a:cs typeface="Tahoma" pitchFamily="34" charset="0"/>
                        </a:rPr>
                        <a:t>En gång</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a:latin typeface="Tahoma" pitchFamily="34" charset="0"/>
                          <a:ea typeface="기아 Light" pitchFamily="50" charset="-127"/>
                          <a:cs typeface="Tahoma" pitchFamily="34" charset="0"/>
                        </a:rPr>
                        <a:t>Av</a:t>
                      </a:r>
                      <a:endParaRPr lang="ko-KR" altLang="en-US" sz="1200" dirty="0">
                        <a:latin typeface="Tahoma" pitchFamily="34" charset="0"/>
                        <a:ea typeface="기아 Light" pitchFamily="50" charset="-127"/>
                        <a:cs typeface="Tahoma" pitchFamily="34" charset="0"/>
                      </a:endParaRPr>
                    </a:p>
                  </a:txBody>
                  <a:tcPr anchor="ctr"/>
                </a:tc>
                <a:tc>
                  <a:txBody>
                    <a:bodyPr/>
                    <a:lstStyle/>
                    <a:p>
                      <a:pPr algn="ctr" rtl="0" latinLnBrk="1"/>
                      <a:r>
                        <a:rPr lang="sv-SE" sz="1200" dirty="0">
                          <a:latin typeface="Tahoma" pitchFamily="34" charset="0"/>
                          <a:ea typeface="기아 Light" pitchFamily="50" charset="-127"/>
                          <a:cs typeface="Tahoma" pitchFamily="34" charset="0"/>
                        </a:rPr>
                        <a:t>Körklar</a:t>
                      </a:r>
                      <a:endParaRPr lang="ko-KR" altLang="en-US" sz="1200" dirty="0">
                        <a:latin typeface="Tahoma" pitchFamily="34" charset="0"/>
                        <a:ea typeface="기아 Light" pitchFamily="50" charset="-127"/>
                        <a:cs typeface="Tahoma" pitchFamily="34" charset="0"/>
                      </a:endParaRPr>
                    </a:p>
                  </a:txBody>
                  <a:tcPr anchor="ctr"/>
                </a:tc>
                <a:extLst>
                  <a:ext uri="{0D108BD9-81ED-4DB2-BD59-A6C34878D82A}">
                    <a16:rowId xmlns:a16="http://schemas.microsoft.com/office/drawing/2014/main" xmlns="" val="10002"/>
                  </a:ext>
                </a:extLst>
              </a:tr>
            </a:tbl>
          </a:graphicData>
        </a:graphic>
      </p:graphicFrame>
      <p:graphicFrame>
        <p:nvGraphicFramePr>
          <p:cNvPr id="22" name="표 21"/>
          <p:cNvGraphicFramePr>
            <a:graphicFrameLocks noGrp="1"/>
          </p:cNvGraphicFramePr>
          <p:nvPr>
            <p:extLst>
              <p:ext uri="{D42A27DB-BD31-4B8C-83A1-F6EECF244321}">
                <p14:modId xmlns:p14="http://schemas.microsoft.com/office/powerpoint/2010/main" val="2031999214"/>
              </p:ext>
            </p:extLst>
          </p:nvPr>
        </p:nvGraphicFramePr>
        <p:xfrm>
          <a:off x="342900" y="1954560"/>
          <a:ext cx="6172200" cy="217234"/>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100" b="1" kern="100" dirty="0">
                          <a:solidFill>
                            <a:srgbClr val="000000"/>
                          </a:solidFill>
                          <a:effectLst/>
                          <a:latin typeface="Tahoma" pitchFamily="34" charset="0"/>
                          <a:ea typeface="Tahoma" pitchFamily="34" charset="0"/>
                          <a:cs typeface="Tahoma" pitchFamily="34" charset="0"/>
                        </a:rPr>
                        <a:t>I. Inaktivering av systemet – Smart Key-systemet och START/STOPP-knappen POWER</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0" name="표 29"/>
          <p:cNvGraphicFramePr>
            <a:graphicFrameLocks noGrp="1"/>
          </p:cNvGraphicFramePr>
          <p:nvPr>
            <p:extLst>
              <p:ext uri="{D42A27DB-BD31-4B8C-83A1-F6EECF244321}">
                <p14:modId xmlns:p14="http://schemas.microsoft.com/office/powerpoint/2010/main" val="1388705990"/>
              </p:ext>
            </p:extLst>
          </p:nvPr>
        </p:nvGraphicFramePr>
        <p:xfrm>
          <a:off x="335994" y="3258696"/>
          <a:ext cx="3000510" cy="1060006"/>
        </p:xfrm>
        <a:graphic>
          <a:graphicData uri="http://schemas.openxmlformats.org/drawingml/2006/table">
            <a:tbl>
              <a:tblPr/>
              <a:tblGrid>
                <a:gridCol w="300051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a) Om READY-lampan INTE är tänd är fordonets elsystem avstängt.  Tryck inte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på ”POWER” START/STOPP-knappen eftersom bilen kan starta.</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1" name="표 30"/>
          <p:cNvGraphicFramePr>
            <a:graphicFrameLocks noGrp="1"/>
          </p:cNvGraphicFramePr>
          <p:nvPr>
            <p:extLst>
              <p:ext uri="{D42A27DB-BD31-4B8C-83A1-F6EECF244321}">
                <p14:modId xmlns:p14="http://schemas.microsoft.com/office/powerpoint/2010/main" val="4243858671"/>
              </p:ext>
            </p:extLst>
          </p:nvPr>
        </p:nvGraphicFramePr>
        <p:xfrm>
          <a:off x="342900" y="4427984"/>
          <a:ext cx="3590156" cy="648072"/>
        </p:xfrm>
        <a:graphic>
          <a:graphicData uri="http://schemas.openxmlformats.org/drawingml/2006/table">
            <a:tbl>
              <a:tblPr/>
              <a:tblGrid>
                <a:gridCol w="3590156">
                  <a:extLst>
                    <a:ext uri="{9D8B030D-6E8A-4147-A177-3AD203B41FA5}">
                      <a16:colId xmlns:a16="http://schemas.microsoft.com/office/drawing/2014/main" xmlns="" val="20000"/>
                    </a:ext>
                  </a:extLst>
                </a:gridCol>
              </a:tblGrid>
              <a:tr h="64807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b) Stäng av systemet genom att föra växelväljare till läge P (Parkering) och tryck på POWER-knappen.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21" name="그룹 20"/>
          <p:cNvGrpSpPr/>
          <p:nvPr/>
        </p:nvGrpSpPr>
        <p:grpSpPr>
          <a:xfrm>
            <a:off x="307256" y="112112"/>
            <a:ext cx="1800200" cy="529928"/>
            <a:chOff x="1956101" y="7496459"/>
            <a:chExt cx="3019616" cy="888890"/>
          </a:xfrm>
        </p:grpSpPr>
        <p:pic>
          <p:nvPicPr>
            <p:cNvPr id="26"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7" name="그림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graphicFrame>
        <p:nvGraphicFramePr>
          <p:cNvPr id="23" name="표 23">
            <a:extLst>
              <a:ext uri="{FF2B5EF4-FFF2-40B4-BE49-F238E27FC236}">
                <a16:creationId xmlns:a16="http://schemas.microsoft.com/office/drawing/2014/main" xmlns="" id="{4FB4841F-8483-44EF-9352-F81487046CD5}"/>
              </a:ext>
            </a:extLst>
          </p:cNvPr>
          <p:cNvGraphicFramePr>
            <a:graphicFrameLocks noGrp="1"/>
          </p:cNvGraphicFramePr>
          <p:nvPr>
            <p:extLst>
              <p:ext uri="{D42A27DB-BD31-4B8C-83A1-F6EECF244321}">
                <p14:modId xmlns:p14="http://schemas.microsoft.com/office/powerpoint/2010/main" val="3278292623"/>
              </p:ext>
            </p:extLst>
          </p:nvPr>
        </p:nvGraphicFramePr>
        <p:xfrm>
          <a:off x="3933056" y="4435352"/>
          <a:ext cx="2664296" cy="288032"/>
        </p:xfrm>
        <a:graphic>
          <a:graphicData uri="http://schemas.openxmlformats.org/drawingml/2006/table">
            <a:tbl>
              <a:tblPr/>
              <a:tblGrid>
                <a:gridCol w="2664296">
                  <a:extLst>
                    <a:ext uri="{9D8B030D-6E8A-4147-A177-3AD203B41FA5}">
                      <a16:colId xmlns:a16="http://schemas.microsoft.com/office/drawing/2014/main" xmlns="" val="20000"/>
                    </a:ext>
                  </a:extLst>
                </a:gridCol>
              </a:tblGrid>
              <a:tr h="28803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sv-SE" sz="1100" b="1" kern="100" dirty="0">
                          <a:solidFill>
                            <a:srgbClr val="000000"/>
                          </a:solidFill>
                          <a:effectLst/>
                          <a:latin typeface="Tahoma" pitchFamily="34" charset="0"/>
                          <a:ea typeface="Tahoma" pitchFamily="34" charset="0"/>
                          <a:cs typeface="Tahoma" pitchFamily="34" charset="0"/>
                        </a:rPr>
                        <a:t>START/STOPP-knappen POWER</a:t>
                      </a:r>
                      <a:endParaRPr lang="en-US" altLang="ko-KR" sz="1100" b="1"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271157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p:cNvGrpSpPr/>
          <p:nvPr/>
        </p:nvGrpSpPr>
        <p:grpSpPr>
          <a:xfrm>
            <a:off x="473166" y="3391991"/>
            <a:ext cx="5875383" cy="4924425"/>
            <a:chOff x="473166" y="3391991"/>
            <a:chExt cx="5875383" cy="4924425"/>
          </a:xfrm>
        </p:grpSpPr>
        <p:pic>
          <p:nvPicPr>
            <p:cNvPr id="2" name="Picture 2" descr="img"/>
            <p:cNvPicPr>
              <a:picLocks noChangeAspect="1" noChangeArrowheads="1"/>
            </p:cNvPicPr>
            <p:nvPr/>
          </p:nvPicPr>
          <p:blipFill rotWithShape="1">
            <a:blip r:embed="rId2">
              <a:extLst>
                <a:ext uri="{28A0092B-C50C-407E-A947-70E740481C1C}">
                  <a14:useLocalDpi xmlns:a14="http://schemas.microsoft.com/office/drawing/2010/main" val="0"/>
                </a:ext>
              </a:extLst>
            </a:blip>
            <a:srcRect l="9945" r="10060"/>
            <a:stretch/>
          </p:blipFill>
          <p:spPr bwMode="auto">
            <a:xfrm>
              <a:off x="473166" y="3391991"/>
              <a:ext cx="5875383" cy="49244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96" y="3938217"/>
              <a:ext cx="2304256" cy="173455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14</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sz="1400" dirty="0">
              <a:latin typeface="Tahoma" pitchFamily="34" charset="0"/>
              <a:ea typeface="기아 Medium" pitchFamily="50" charset="-127"/>
              <a:cs typeface="Tahoma" pitchFamily="34" charset="0"/>
            </a:endParaRPr>
          </a:p>
        </p:txBody>
      </p:sp>
      <p:graphicFrame>
        <p:nvGraphicFramePr>
          <p:cNvPr id="18" name="표 17"/>
          <p:cNvGraphicFramePr>
            <a:graphicFrameLocks noGrp="1"/>
          </p:cNvGraphicFramePr>
          <p:nvPr>
            <p:extLst>
              <p:ext uri="{D42A27DB-BD31-4B8C-83A1-F6EECF244321}">
                <p14:modId xmlns:p14="http://schemas.microsoft.com/office/powerpoint/2010/main" val="1913905805"/>
              </p:ext>
            </p:extLst>
          </p:nvPr>
        </p:nvGraphicFramePr>
        <p:xfrm>
          <a:off x="465643" y="899592"/>
          <a:ext cx="5904657" cy="1882966"/>
        </p:xfrm>
        <a:graphic>
          <a:graphicData uri="http://schemas.openxmlformats.org/drawingml/2006/table">
            <a:tbl>
              <a:tblPr/>
              <a:tblGrid>
                <a:gridCol w="5904657">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2. Vid behov, rulla ned rutorna, lås upp dörrarna och eventuellt öppna bakluckan innan 12 V-batteriet kopplas från.  Efter att 12 V-batteriet har kopplats från går det inte att använda de elektriska reglagen.</a:t>
                      </a: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3. Innan 12 V-batteriet kopplas från, se till att bilens smarta nyckel (Smart Key) befinner sig minst 2 meter från bilen för att förhindra att den startas av misstag.</a:t>
                      </a: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3" name="표 32"/>
          <p:cNvGraphicFramePr>
            <a:graphicFrameLocks noGrp="1"/>
          </p:cNvGraphicFramePr>
          <p:nvPr>
            <p:extLst>
              <p:ext uri="{D42A27DB-BD31-4B8C-83A1-F6EECF244321}">
                <p14:modId xmlns:p14="http://schemas.microsoft.com/office/powerpoint/2010/main" val="732739629"/>
              </p:ext>
            </p:extLst>
          </p:nvPr>
        </p:nvGraphicFramePr>
        <p:xfrm>
          <a:off x="465643" y="2843808"/>
          <a:ext cx="6422136" cy="511366"/>
        </p:xfrm>
        <a:graphic>
          <a:graphicData uri="http://schemas.openxmlformats.org/drawingml/2006/table">
            <a:tbl>
              <a:tblPr/>
              <a:tblGrid>
                <a:gridCol w="6422136">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4. Följ stegen nedan för att avlägsna säkerhetskontakten och koppla från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högspännings- batteriet: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pSp>
        <p:nvGrpSpPr>
          <p:cNvPr id="15" name="그룹 14"/>
          <p:cNvGrpSpPr/>
          <p:nvPr/>
        </p:nvGrpSpPr>
        <p:grpSpPr>
          <a:xfrm>
            <a:off x="307256" y="112112"/>
            <a:ext cx="1800200" cy="529928"/>
            <a:chOff x="1956101" y="7496459"/>
            <a:chExt cx="3019616" cy="888890"/>
          </a:xfrm>
        </p:grpSpPr>
        <p:pic>
          <p:nvPicPr>
            <p:cNvPr id="16"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7" name="그림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
        <p:nvSpPr>
          <p:cNvPr id="19" name="TextBox 18">
            <a:extLst>
              <a:ext uri="{FF2B5EF4-FFF2-40B4-BE49-F238E27FC236}">
                <a16:creationId xmlns:a16="http://schemas.microsoft.com/office/drawing/2014/main" xmlns="" id="{E3B12B1D-CC05-4117-A8E2-2B4E7B764646}"/>
              </a:ext>
            </a:extLst>
          </p:cNvPr>
          <p:cNvSpPr txBox="1"/>
          <p:nvPr/>
        </p:nvSpPr>
        <p:spPr>
          <a:xfrm>
            <a:off x="534988" y="3462263"/>
            <a:ext cx="2749996" cy="461665"/>
          </a:xfrm>
          <a:prstGeom prst="rect">
            <a:avLst/>
          </a:prstGeom>
          <a:solidFill>
            <a:schemeClr val="bg1"/>
          </a:solidFill>
        </p:spPr>
        <p:txBody>
          <a:bodyPr wrap="square">
            <a:spAutoFit/>
          </a:bodyPr>
          <a:lstStyle/>
          <a:p>
            <a:pPr marL="228600" indent="-228600">
              <a:buAutoNum type="alphaLcParenR"/>
            </a:pPr>
            <a:r>
              <a:rPr lang="en-US" sz="1200" dirty="0" err="1"/>
              <a:t>Avlägsna</a:t>
            </a:r>
            <a:r>
              <a:rPr lang="en-US" sz="1200" dirty="0"/>
              <a:t> </a:t>
            </a:r>
            <a:r>
              <a:rPr lang="en-US" sz="1200" dirty="0" err="1"/>
              <a:t>bagagerumsgolvet</a:t>
            </a:r>
            <a:r>
              <a:rPr lang="en-US" sz="1200" dirty="0"/>
              <a:t> (A).</a:t>
            </a:r>
          </a:p>
          <a:p>
            <a:pPr marL="228600" indent="-228600">
              <a:buAutoNum type="alphaLcParenR"/>
            </a:pPr>
            <a:endParaRPr lang="en-US" sz="1200" dirty="0"/>
          </a:p>
        </p:txBody>
      </p:sp>
      <p:sp>
        <p:nvSpPr>
          <p:cNvPr id="20" name="TextBox 19">
            <a:extLst>
              <a:ext uri="{FF2B5EF4-FFF2-40B4-BE49-F238E27FC236}">
                <a16:creationId xmlns:a16="http://schemas.microsoft.com/office/drawing/2014/main" xmlns="" id="{2FAF59A3-B408-4C41-AB6B-70A7068DEAD7}"/>
              </a:ext>
            </a:extLst>
          </p:cNvPr>
          <p:cNvSpPr txBox="1"/>
          <p:nvPr/>
        </p:nvSpPr>
        <p:spPr>
          <a:xfrm>
            <a:off x="3501008" y="3426523"/>
            <a:ext cx="3312368" cy="461665"/>
          </a:xfrm>
          <a:prstGeom prst="rect">
            <a:avLst/>
          </a:prstGeom>
          <a:solidFill>
            <a:schemeClr val="bg1"/>
          </a:solidFill>
        </p:spPr>
        <p:txBody>
          <a:bodyPr wrap="square">
            <a:spAutoFit/>
          </a:bodyPr>
          <a:lstStyle/>
          <a:p>
            <a:r>
              <a:rPr lang="sv-SE" sz="1200" dirty="0"/>
              <a:t>b) När du har tagit bort fästena tar </a:t>
            </a:r>
            <a:br>
              <a:rPr lang="sv-SE" sz="1200" dirty="0"/>
            </a:br>
            <a:r>
              <a:rPr lang="sv-SE" sz="1200" dirty="0"/>
              <a:t>du bort kåpan över säkerhetskontakten (A)</a:t>
            </a:r>
            <a:endParaRPr lang="en-US" sz="1200" dirty="0"/>
          </a:p>
        </p:txBody>
      </p:sp>
      <p:sp>
        <p:nvSpPr>
          <p:cNvPr id="21" name="TextBox 20">
            <a:extLst>
              <a:ext uri="{FF2B5EF4-FFF2-40B4-BE49-F238E27FC236}">
                <a16:creationId xmlns:a16="http://schemas.microsoft.com/office/drawing/2014/main" xmlns="" id="{AC5FF53E-6B05-48F4-97B5-D96813FD96E1}"/>
              </a:ext>
            </a:extLst>
          </p:cNvPr>
          <p:cNvSpPr txBox="1"/>
          <p:nvPr/>
        </p:nvSpPr>
        <p:spPr>
          <a:xfrm>
            <a:off x="534988" y="5940152"/>
            <a:ext cx="2944269" cy="461665"/>
          </a:xfrm>
          <a:prstGeom prst="rect">
            <a:avLst/>
          </a:prstGeom>
          <a:solidFill>
            <a:schemeClr val="bg1"/>
          </a:solidFill>
        </p:spPr>
        <p:txBody>
          <a:bodyPr wrap="square">
            <a:spAutoFit/>
          </a:bodyPr>
          <a:lstStyle/>
          <a:p>
            <a:r>
              <a:rPr lang="sv-SE" sz="1200" dirty="0"/>
              <a:t>c) Lås upp kroken (A) i pilens riktning.</a:t>
            </a:r>
          </a:p>
          <a:p>
            <a:endParaRPr lang="en-US" sz="1200" dirty="0"/>
          </a:p>
        </p:txBody>
      </p:sp>
      <p:sp>
        <p:nvSpPr>
          <p:cNvPr id="22" name="TextBox 21">
            <a:extLst>
              <a:ext uri="{FF2B5EF4-FFF2-40B4-BE49-F238E27FC236}">
                <a16:creationId xmlns:a16="http://schemas.microsoft.com/office/drawing/2014/main" xmlns="" id="{A4816A03-30E4-4B7D-B8FA-517F354A31A1}"/>
              </a:ext>
            </a:extLst>
          </p:cNvPr>
          <p:cNvSpPr txBox="1"/>
          <p:nvPr/>
        </p:nvSpPr>
        <p:spPr>
          <a:xfrm>
            <a:off x="3573016" y="5943708"/>
            <a:ext cx="2869292" cy="461665"/>
          </a:xfrm>
          <a:prstGeom prst="rect">
            <a:avLst/>
          </a:prstGeom>
          <a:solidFill>
            <a:schemeClr val="bg1"/>
          </a:solidFill>
        </p:spPr>
        <p:txBody>
          <a:bodyPr wrap="square">
            <a:spAutoFit/>
          </a:bodyPr>
          <a:lstStyle/>
          <a:p>
            <a:r>
              <a:rPr lang="sv-SE" sz="1200" dirty="0"/>
              <a:t>d) Lås upp spaken (A) genom att föra </a:t>
            </a:r>
            <a:br>
              <a:rPr lang="sv-SE" sz="1200" dirty="0"/>
            </a:br>
            <a:r>
              <a:rPr lang="sv-SE" sz="1200" dirty="0"/>
              <a:t>den i pilens riktning.</a:t>
            </a:r>
            <a:endParaRPr lang="en-US" sz="1200" dirty="0"/>
          </a:p>
        </p:txBody>
      </p:sp>
    </p:spTree>
    <p:extLst>
      <p:ext uri="{BB962C8B-B14F-4D97-AF65-F5344CB8AC3E}">
        <p14:creationId xmlns:p14="http://schemas.microsoft.com/office/powerpoint/2010/main" val="10782539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p:cNvPicPr>
            <a:picLocks noChangeAspect="1"/>
          </p:cNvPicPr>
          <p:nvPr/>
        </p:nvPicPr>
        <p:blipFill rotWithShape="1">
          <a:blip r:embed="rId2">
            <a:extLst>
              <a:ext uri="{28A0092B-C50C-407E-A947-70E740481C1C}">
                <a14:useLocalDpi xmlns:a14="http://schemas.microsoft.com/office/drawing/2010/main" val="0"/>
              </a:ext>
            </a:extLst>
          </a:blip>
          <a:srcRect l="23012" t="37230" r="8173" b="13515"/>
          <a:stretch/>
        </p:blipFill>
        <p:spPr bwMode="auto">
          <a:xfrm>
            <a:off x="3245329" y="971600"/>
            <a:ext cx="3352023" cy="179985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15</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sz="1400"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sp>
        <p:nvSpPr>
          <p:cNvPr id="29" name="모서리가 둥근 직사각형 28"/>
          <p:cNvSpPr/>
          <p:nvPr/>
        </p:nvSpPr>
        <p:spPr>
          <a:xfrm>
            <a:off x="6047829" y="1686000"/>
            <a:ext cx="464706" cy="50973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aphicFrame>
        <p:nvGraphicFramePr>
          <p:cNvPr id="31" name="표 30"/>
          <p:cNvGraphicFramePr>
            <a:graphicFrameLocks noGrp="1"/>
          </p:cNvGraphicFramePr>
          <p:nvPr>
            <p:extLst>
              <p:ext uri="{D42A27DB-BD31-4B8C-83A1-F6EECF244321}">
                <p14:modId xmlns:p14="http://schemas.microsoft.com/office/powerpoint/2010/main" val="1993987663"/>
              </p:ext>
            </p:extLst>
          </p:nvPr>
        </p:nvGraphicFramePr>
        <p:xfrm>
          <a:off x="550134" y="4849274"/>
          <a:ext cx="2535750" cy="1882966"/>
        </p:xfrm>
        <a:graphic>
          <a:graphicData uri="http://schemas.openxmlformats.org/drawingml/2006/table">
            <a:tbl>
              <a:tblPr/>
              <a:tblGrid>
                <a:gridCol w="2535750">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4. Om fordonet inte kan inaktiveras med hjälp av ”POWER” START/STOPP-knappen, dra ut IG1, IG2-säkringen i säkringsboxen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motorrummet. Om det inte går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att lokalisera IG-reläet drar du ut alla säkringar och reläer i säkringsboxen.</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8" name="표 37"/>
          <p:cNvGraphicFramePr>
            <a:graphicFrameLocks noGrp="1"/>
          </p:cNvGraphicFramePr>
          <p:nvPr>
            <p:extLst>
              <p:ext uri="{D42A27DB-BD31-4B8C-83A1-F6EECF244321}">
                <p14:modId xmlns:p14="http://schemas.microsoft.com/office/powerpoint/2010/main" val="2643085536"/>
              </p:ext>
            </p:extLst>
          </p:nvPr>
        </p:nvGraphicFramePr>
        <p:xfrm>
          <a:off x="3694450" y="3887672"/>
          <a:ext cx="2412043" cy="288032"/>
        </p:xfrm>
        <a:graphic>
          <a:graphicData uri="http://schemas.openxmlformats.org/drawingml/2006/table">
            <a:tbl>
              <a:tblPr/>
              <a:tblGrid>
                <a:gridCol w="2412043">
                  <a:extLst>
                    <a:ext uri="{9D8B030D-6E8A-4147-A177-3AD203B41FA5}">
                      <a16:colId xmlns:a16="http://schemas.microsoft.com/office/drawing/2014/main" xmlns="" val="20000"/>
                    </a:ext>
                  </a:extLst>
                </a:gridCol>
              </a:tblGrid>
              <a:tr h="288032">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sv-SE" sz="1200" b="1" kern="100" dirty="0">
                          <a:solidFill>
                            <a:srgbClr val="000000"/>
                          </a:solidFill>
                          <a:effectLst/>
                          <a:latin typeface="Tahoma" pitchFamily="34" charset="0"/>
                          <a:ea typeface="Tahoma" pitchFamily="34" charset="0"/>
                          <a:cs typeface="Tahoma" pitchFamily="34" charset="0"/>
                        </a:rPr>
                        <a:t>Säkringsbox i motorrummet</a:t>
                      </a:r>
                      <a:endParaRPr lang="en-US" altLang="ko-KR" sz="1200" b="1"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0" name="Line 32"/>
          <p:cNvSpPr>
            <a:spLocks noChangeShapeType="1"/>
          </p:cNvSpPr>
          <p:nvPr/>
        </p:nvSpPr>
        <p:spPr bwMode="auto">
          <a:xfrm flipH="1">
            <a:off x="5445224" y="2195736"/>
            <a:ext cx="834958" cy="864096"/>
          </a:xfrm>
          <a:prstGeom prst="line">
            <a:avLst/>
          </a:prstGeom>
          <a:noFill/>
          <a:ln w="19050">
            <a:solidFill>
              <a:srgbClr val="C00000"/>
            </a:solidFill>
            <a:round/>
            <a:headEnd type="oval" w="med" len="med"/>
            <a:tailEnd type="triangle" w="med" len="med"/>
          </a:ln>
          <a:extLst>
            <a:ext uri="{909E8E84-426E-40DD-AFC4-6F175D3DCCD1}">
              <a14:hiddenFill xmlns:a14="http://schemas.microsoft.com/office/drawing/2010/main">
                <a:noFill/>
              </a14:hiddenFill>
            </a:ext>
          </a:extLst>
        </p:spPr>
        <p:txBody>
          <a:bodyPr wrap="square" lIns="0" tIns="0" rIns="0" bIns="0" rtlCol="0" anchor="ctr">
            <a:spAutoFit/>
          </a:bodyPr>
          <a:lstStyle/>
          <a:p>
            <a:pPr rtl="0" fontAlgn="base">
              <a:spcBef>
                <a:spcPct val="0"/>
              </a:spcBef>
              <a:spcAft>
                <a:spcPct val="0"/>
              </a:spcAft>
            </a:pPr>
            <a:endParaRPr kumimoji="1" lang="ko-KR" altLang="en-US" sz="1200">
              <a:solidFill>
                <a:srgbClr val="000000"/>
              </a:solidFill>
              <a:latin typeface="HY헤드라인M" pitchFamily="18" charset="-127"/>
              <a:ea typeface="HY헤드라인M" pitchFamily="18" charset="-127"/>
            </a:endParaRPr>
          </a:p>
        </p:txBody>
      </p:sp>
      <p:pic>
        <p:nvPicPr>
          <p:cNvPr id="10242" name="Picture 2" descr="D:\GIF\sbdperg9107c.gif"/>
          <p:cNvPicPr>
            <a:picLocks noChangeAspect="1" noChangeArrowheads="1"/>
          </p:cNvPicPr>
          <p:nvPr/>
        </p:nvPicPr>
        <p:blipFill rotWithShape="1">
          <a:blip r:embed="rId3">
            <a:extLst>
              <a:ext uri="{28A0092B-C50C-407E-A947-70E740481C1C}">
                <a14:useLocalDpi xmlns:a14="http://schemas.microsoft.com/office/drawing/2010/main" val="0"/>
              </a:ext>
            </a:extLst>
          </a:blip>
          <a:srcRect b="10532"/>
          <a:stretch/>
        </p:blipFill>
        <p:spPr bwMode="auto">
          <a:xfrm>
            <a:off x="2984298" y="1017017"/>
            <a:ext cx="3879258" cy="210914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3" name="표 32"/>
          <p:cNvGraphicFramePr>
            <a:graphicFrameLocks noGrp="1"/>
          </p:cNvGraphicFramePr>
          <p:nvPr>
            <p:extLst>
              <p:ext uri="{D42A27DB-BD31-4B8C-83A1-F6EECF244321}">
                <p14:modId xmlns:p14="http://schemas.microsoft.com/office/powerpoint/2010/main" val="1536699860"/>
              </p:ext>
            </p:extLst>
          </p:nvPr>
        </p:nvGraphicFramePr>
        <p:xfrm>
          <a:off x="548679" y="1338304"/>
          <a:ext cx="2430445" cy="237046"/>
        </p:xfrm>
        <a:graphic>
          <a:graphicData uri="http://schemas.openxmlformats.org/drawingml/2006/table">
            <a:tbl>
              <a:tblPr/>
              <a:tblGrid>
                <a:gridCol w="2430445">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1. Öppna motorhuven.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3391466927"/>
              </p:ext>
            </p:extLst>
          </p:nvPr>
        </p:nvGraphicFramePr>
        <p:xfrm>
          <a:off x="341094" y="834440"/>
          <a:ext cx="6172200" cy="23704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b="1" kern="100">
                          <a:solidFill>
                            <a:srgbClr val="000000"/>
                          </a:solidFill>
                          <a:effectLst/>
                          <a:latin typeface="Tahoma" pitchFamily="34" charset="0"/>
                          <a:ea typeface="Tahoma" pitchFamily="34" charset="0"/>
                          <a:cs typeface="Tahoma" pitchFamily="34" charset="0"/>
                        </a:rPr>
                        <a:t>II. Inaktivering av systemet – Borttagning av IG-säkringen (tändning)</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8" name="표 27"/>
          <p:cNvGraphicFramePr>
            <a:graphicFrameLocks noGrp="1"/>
          </p:cNvGraphicFramePr>
          <p:nvPr>
            <p:extLst>
              <p:ext uri="{D42A27DB-BD31-4B8C-83A1-F6EECF244321}">
                <p14:modId xmlns:p14="http://schemas.microsoft.com/office/powerpoint/2010/main" val="561647701"/>
              </p:ext>
            </p:extLst>
          </p:nvPr>
        </p:nvGraphicFramePr>
        <p:xfrm>
          <a:off x="550134" y="1794066"/>
          <a:ext cx="2734850" cy="2705926"/>
        </p:xfrm>
        <a:graphic>
          <a:graphicData uri="http://schemas.openxmlformats.org/drawingml/2006/table">
            <a:tbl>
              <a:tblPr/>
              <a:tblGrid>
                <a:gridCol w="2734850">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2. Ta bort locket till säkringsboxen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motorrummet. </a:t>
                      </a:r>
                    </a:p>
                    <a:p>
                      <a:pPr marL="0" marR="0" indent="0" algn="l" defTabSz="914400" rtl="0" eaLnBrk="1" fontAlgn="auto" latinLnBrk="0" hangingPunct="1">
                        <a:lnSpc>
                          <a:spcPct val="150000"/>
                        </a:lnSpc>
                        <a:spcBef>
                          <a:spcPts val="0"/>
                        </a:spcBef>
                        <a:spcAft>
                          <a:spcPts val="0"/>
                        </a:spcAft>
                        <a:buClrTx/>
                        <a:buSzTx/>
                        <a:buFontTx/>
                        <a:buNone/>
                        <a:tabLst/>
                        <a:defRPr/>
                      </a:pP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3. Vid behov, rulla ned rutorna,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lås upp dörrarna och öppna eventuellt bakluckan innan 12 V-batteriet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(till höger i bagageutrymmet)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kopplas från. Efter att 12 V-batteriet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har kopplats från går det inte att använda de elektriska reglagen.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4" name="Picture 2" descr="img"/>
          <p:cNvPicPr>
            <a:picLocks noChangeAspect="1" noChangeArrowheads="1"/>
          </p:cNvPicPr>
          <p:nvPr/>
        </p:nvPicPr>
        <p:blipFill rotWithShape="1">
          <a:blip r:embed="rId4">
            <a:extLst>
              <a:ext uri="{28A0092B-C50C-407E-A947-70E740481C1C}">
                <a14:useLocalDpi xmlns:a14="http://schemas.microsoft.com/office/drawing/2010/main" val="0"/>
              </a:ext>
            </a:extLst>
          </a:blip>
          <a:srcRect l="25978" r="26876"/>
          <a:stretch/>
        </p:blipFill>
        <p:spPr bwMode="auto">
          <a:xfrm>
            <a:off x="3428154" y="4208074"/>
            <a:ext cx="2991546" cy="4755434"/>
          </a:xfrm>
          <a:prstGeom prst="rect">
            <a:avLst/>
          </a:prstGeom>
          <a:noFill/>
          <a:extLst>
            <a:ext uri="{909E8E84-426E-40DD-AFC4-6F175D3DCCD1}">
              <a14:hiddenFill xmlns:a14="http://schemas.microsoft.com/office/drawing/2010/main">
                <a:solidFill>
                  <a:srgbClr val="FFFFFF"/>
                </a:solidFill>
              </a14:hiddenFill>
            </a:ext>
          </a:extLst>
        </p:spPr>
      </p:pic>
      <p:grpSp>
        <p:nvGrpSpPr>
          <p:cNvPr id="18" name="그룹 17"/>
          <p:cNvGrpSpPr/>
          <p:nvPr/>
        </p:nvGrpSpPr>
        <p:grpSpPr>
          <a:xfrm>
            <a:off x="307256" y="112112"/>
            <a:ext cx="1800200" cy="529928"/>
            <a:chOff x="1956101" y="7496459"/>
            <a:chExt cx="3019616" cy="888890"/>
          </a:xfrm>
        </p:grpSpPr>
        <p:pic>
          <p:nvPicPr>
            <p:cNvPr id="22" name="Picture 3" descr="C:\Users\Administrator\Desktop\DE LOGO(먹)플러그인 하이브리드.jpg"/>
            <p:cNvPicPr>
              <a:picLocks noChangeAspect="1" noChangeArrowheads="1"/>
            </p:cNvPicPr>
            <p:nvPr/>
          </p:nvPicPr>
          <p:blipFill rotWithShape="1">
            <a:blip r:embed="rId5">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
        <p:nvSpPr>
          <p:cNvPr id="7" name="TextBox 6"/>
          <p:cNvSpPr txBox="1"/>
          <p:nvPr/>
        </p:nvSpPr>
        <p:spPr>
          <a:xfrm>
            <a:off x="4941168" y="3111066"/>
            <a:ext cx="1440160" cy="461665"/>
          </a:xfrm>
          <a:prstGeom prst="rect">
            <a:avLst/>
          </a:prstGeom>
          <a:solidFill>
            <a:schemeClr val="bg1"/>
          </a:solidFill>
        </p:spPr>
        <p:txBody>
          <a:bodyPr wrap="square" rtlCol="0">
            <a:spAutoFit/>
          </a:bodyPr>
          <a:lstStyle/>
          <a:p>
            <a:pPr algn="r" rtl="0"/>
            <a:r>
              <a:rPr lang="sv-SE" sz="1200" b="1" dirty="0"/>
              <a:t>Säkringsbox </a:t>
            </a:r>
            <a:br>
              <a:rPr lang="sv-SE" sz="1200" b="1" dirty="0"/>
            </a:br>
            <a:r>
              <a:rPr lang="sv-SE" sz="1200" b="1" dirty="0"/>
              <a:t>i motorrummet</a:t>
            </a:r>
            <a:endParaRPr lang="ko-KR" altLang="en-US" sz="1200" b="1" dirty="0"/>
          </a:p>
        </p:txBody>
      </p:sp>
      <p:cxnSp>
        <p:nvCxnSpPr>
          <p:cNvPr id="9" name="직선 화살표 연결선 8"/>
          <p:cNvCxnSpPr/>
          <p:nvPr/>
        </p:nvCxnSpPr>
        <p:spPr>
          <a:xfrm flipV="1">
            <a:off x="6295288" y="2195736"/>
            <a:ext cx="0" cy="93042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88319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16</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aphicFrame>
        <p:nvGraphicFramePr>
          <p:cNvPr id="30" name="표 29"/>
          <p:cNvGraphicFramePr>
            <a:graphicFrameLocks noGrp="1"/>
          </p:cNvGraphicFramePr>
          <p:nvPr>
            <p:extLst>
              <p:ext uri="{D42A27DB-BD31-4B8C-83A1-F6EECF244321}">
                <p14:modId xmlns:p14="http://schemas.microsoft.com/office/powerpoint/2010/main" val="120361644"/>
              </p:ext>
            </p:extLst>
          </p:nvPr>
        </p:nvGraphicFramePr>
        <p:xfrm>
          <a:off x="692696" y="1547664"/>
          <a:ext cx="5962972" cy="785686"/>
        </p:xfrm>
        <a:graphic>
          <a:graphicData uri="http://schemas.openxmlformats.org/drawingml/2006/table">
            <a:tbl>
              <a:tblPr/>
              <a:tblGrid>
                <a:gridCol w="5962972">
                  <a:extLst>
                    <a:ext uri="{9D8B030D-6E8A-4147-A177-3AD203B41FA5}">
                      <a16:colId xmlns:a16="http://schemas.microsoft.com/office/drawing/2014/main" xmlns="" val="20000"/>
                    </a:ext>
                  </a:extLst>
                </a:gridCol>
              </a:tblGrid>
              <a:tr h="28803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Om de tidigare nämnda metoderna för inaktivering av systemet inte fungerar är fordonet inte säkrat mot oavsiktlig aktivering av krockkuddar som inte har löst ut.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Det är inte heller säkrat mot elektrisk stöt från högspänningskomponenterna.</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6" name="표 35"/>
          <p:cNvGraphicFramePr>
            <a:graphicFrameLocks noGrp="1"/>
          </p:cNvGraphicFramePr>
          <p:nvPr>
            <p:extLst>
              <p:ext uri="{D42A27DB-BD31-4B8C-83A1-F6EECF244321}">
                <p14:modId xmlns:p14="http://schemas.microsoft.com/office/powerpoint/2010/main" val="3086546733"/>
              </p:ext>
            </p:extLst>
          </p:nvPr>
        </p:nvGraphicFramePr>
        <p:xfrm>
          <a:off x="407917" y="827584"/>
          <a:ext cx="6381329" cy="511366"/>
        </p:xfrm>
        <a:graphic>
          <a:graphicData uri="http://schemas.openxmlformats.org/drawingml/2006/table">
            <a:tbl>
              <a:tblPr/>
              <a:tblGrid>
                <a:gridCol w="6381329">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anose="020B0604030504040204" pitchFamily="34" charset="0"/>
                          <a:ea typeface="기아 Light" pitchFamily="50" charset="-127"/>
                          <a:cs typeface="Tahoma" panose="020B0604030504040204" pitchFamily="34" charset="0"/>
                        </a:rPr>
                        <a:t>5. </a:t>
                      </a:r>
                      <a:r>
                        <a:rPr lang="sv-SE" sz="1200" kern="100" dirty="0">
                          <a:solidFill>
                            <a:srgbClr val="000000"/>
                          </a:solidFill>
                          <a:effectLst/>
                          <a:latin typeface="Tahoma" pitchFamily="34" charset="0"/>
                          <a:ea typeface="Tahoma" pitchFamily="34" charset="0"/>
                          <a:cs typeface="Tahoma" pitchFamily="34" charset="0"/>
                        </a:rPr>
                        <a:t>Avlägsna säkerhetskontakten och koppla från högspänningsbatteriet</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(Se rutin nr 4 på sidan 14)</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2782822341"/>
              </p:ext>
            </p:extLst>
          </p:nvPr>
        </p:nvGraphicFramePr>
        <p:xfrm>
          <a:off x="476672" y="3193180"/>
          <a:ext cx="5976664" cy="2157286"/>
        </p:xfrm>
        <a:graphic>
          <a:graphicData uri="http://schemas.openxmlformats.org/drawingml/2006/table">
            <a:tbl>
              <a:tblPr/>
              <a:tblGrid>
                <a:gridCol w="5976664">
                  <a:extLst>
                    <a:ext uri="{9D8B030D-6E8A-4147-A177-3AD203B41FA5}">
                      <a16:colId xmlns:a16="http://schemas.microsoft.com/office/drawing/2014/main" xmlns="" val="20000"/>
                    </a:ext>
                  </a:extLst>
                </a:gridCol>
              </a:tblGrid>
              <a:tr h="288032">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l"/>
                        <a:tabLst/>
                        <a:defRPr/>
                      </a:pPr>
                      <a:r>
                        <a:rPr lang="sv-SE" sz="1200" b="0" i="1" kern="1200" dirty="0">
                          <a:solidFill>
                            <a:schemeClr val="tx1"/>
                          </a:solidFill>
                          <a:latin typeface="Tahoma" pitchFamily="34" charset="0"/>
                          <a:ea typeface="Tahoma" pitchFamily="34" charset="0"/>
                          <a:cs typeface="Tahoma" pitchFamily="34" charset="0"/>
                        </a:rPr>
                        <a:t>Innan räddningsarbetet påbörjas måste det säkerställas att fordonet är inaktiverat. Vänta i 5 minuter efter inaktivering så att kondensatorn i högspänningssystemet hinner ladda ut för att undvika dödande elstötar. </a:t>
                      </a:r>
                    </a:p>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l"/>
                        <a:tabLst/>
                        <a:defRPr/>
                      </a:pPr>
                      <a:r>
                        <a:rPr lang="sv-SE" sz="1200" b="0" i="1" kern="1200" dirty="0">
                          <a:solidFill>
                            <a:schemeClr val="tx1"/>
                          </a:solidFill>
                          <a:latin typeface="Tahoma" pitchFamily="34" charset="0"/>
                          <a:ea typeface="Tahoma" pitchFamily="34" charset="0"/>
                          <a:cs typeface="Tahoma" pitchFamily="34" charset="0"/>
                        </a:rPr>
                        <a:t>Exponerade kablar eller ledningar kan vara synliga inne eller utanför bilen. </a:t>
                      </a:r>
                      <a:br>
                        <a:rPr lang="sv-SE" sz="1200" b="0" i="1" kern="1200" dirty="0">
                          <a:solidFill>
                            <a:schemeClr val="tx1"/>
                          </a:solidFill>
                          <a:latin typeface="Tahoma" pitchFamily="34" charset="0"/>
                          <a:ea typeface="Tahoma" pitchFamily="34" charset="0"/>
                          <a:cs typeface="Tahoma" pitchFamily="34" charset="0"/>
                        </a:rPr>
                      </a:br>
                      <a:r>
                        <a:rPr lang="sv-SE" sz="1200" b="0" i="1" kern="1200" dirty="0">
                          <a:solidFill>
                            <a:schemeClr val="tx1"/>
                          </a:solidFill>
                          <a:latin typeface="Tahoma" pitchFamily="34" charset="0"/>
                          <a:ea typeface="Tahoma" pitchFamily="34" charset="0"/>
                          <a:cs typeface="Tahoma" pitchFamily="34" charset="0"/>
                        </a:rPr>
                        <a:t>Rör aldrig ledningar eller kablar innan systemet har inaktiverats för att förhindra skador eller dödsfall på grund av elektrisk stöt.</a:t>
                      </a: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sv-SE" sz="1200" i="0" kern="100" dirty="0">
                          <a:solidFill>
                            <a:schemeClr val="tx1"/>
                          </a:solidFill>
                          <a:effectLst/>
                          <a:latin typeface="Tahoma" pitchFamily="34" charset="0"/>
                          <a:ea typeface="Tahoma" pitchFamily="34" charset="0"/>
                          <a:cs typeface="Tahoma" pitchFamily="34" charset="0"/>
                        </a:rPr>
                        <a:t>Om dessa anvisningar inte följs kan det resultera i dödsfall på grund </a:t>
                      </a:r>
                      <a:br>
                        <a:rPr lang="sv-SE" sz="1200" i="0" kern="100" dirty="0">
                          <a:solidFill>
                            <a:schemeClr val="tx1"/>
                          </a:solidFill>
                          <a:effectLst/>
                          <a:latin typeface="Tahoma" pitchFamily="34" charset="0"/>
                          <a:ea typeface="Tahoma" pitchFamily="34" charset="0"/>
                          <a:cs typeface="Tahoma" pitchFamily="34" charset="0"/>
                        </a:rPr>
                      </a:br>
                      <a:r>
                        <a:rPr lang="sv-SE" sz="1200" i="0" kern="100" dirty="0">
                          <a:solidFill>
                            <a:schemeClr val="tx1"/>
                          </a:solidFill>
                          <a:effectLst/>
                          <a:latin typeface="Tahoma" pitchFamily="34" charset="0"/>
                          <a:ea typeface="Tahoma" pitchFamily="34" charset="0"/>
                          <a:cs typeface="Tahoma" pitchFamily="34" charset="0"/>
                        </a:rPr>
                        <a:t>av dödande elstötar.</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0"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95" t="21070" r="90717" b="76671"/>
          <a:stretch/>
        </p:blipFill>
        <p:spPr bwMode="auto">
          <a:xfrm>
            <a:off x="375241" y="2772878"/>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1" name="표 20"/>
          <p:cNvGraphicFramePr>
            <a:graphicFrameLocks noGrp="1"/>
          </p:cNvGraphicFramePr>
          <p:nvPr>
            <p:extLst>
              <p:ext uri="{D42A27DB-BD31-4B8C-83A1-F6EECF244321}">
                <p14:modId xmlns:p14="http://schemas.microsoft.com/office/powerpoint/2010/main" val="571492487"/>
              </p:ext>
            </p:extLst>
          </p:nvPr>
        </p:nvGraphicFramePr>
        <p:xfrm>
          <a:off x="1772816" y="2555776"/>
          <a:ext cx="6172200" cy="720080"/>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b="1" kern="100" dirty="0">
                          <a:solidFill>
                            <a:srgbClr val="FF0000"/>
                          </a:solidFill>
                          <a:effectLst/>
                          <a:latin typeface="Tahoma" pitchFamily="34" charset="0"/>
                          <a:ea typeface="Tahoma" pitchFamily="34" charset="0"/>
                          <a:cs typeface="Tahoma" pitchFamily="34" charset="0"/>
                        </a:rPr>
                        <a:t>Risk för dödlig elstöt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2" name="직사각형 21"/>
          <p:cNvSpPr/>
          <p:nvPr/>
        </p:nvSpPr>
        <p:spPr>
          <a:xfrm>
            <a:off x="285581" y="2689124"/>
            <a:ext cx="6239763" cy="289098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pSp>
        <p:nvGrpSpPr>
          <p:cNvPr id="14" name="그룹 13"/>
          <p:cNvGrpSpPr/>
          <p:nvPr/>
        </p:nvGrpSpPr>
        <p:grpSpPr>
          <a:xfrm>
            <a:off x="307256" y="112112"/>
            <a:ext cx="1800200" cy="529928"/>
            <a:chOff x="1956101" y="7496459"/>
            <a:chExt cx="3019616" cy="888890"/>
          </a:xfrm>
        </p:grpSpPr>
        <p:pic>
          <p:nvPicPr>
            <p:cNvPr id="15" name="Picture 3" descr="C:\Users\Administrator\Desktop\DE LOGO(먹)플러그인 하이브리드.jpg"/>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8" name="그림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9281182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g"/>
          <p:cNvPicPr>
            <a:picLocks noChangeAspect="1" noChangeArrowheads="1"/>
          </p:cNvPicPr>
          <p:nvPr/>
        </p:nvPicPr>
        <p:blipFill rotWithShape="1">
          <a:blip r:embed="rId2">
            <a:extLst>
              <a:ext uri="{28A0092B-C50C-407E-A947-70E740481C1C}">
                <a14:useLocalDpi xmlns:a14="http://schemas.microsoft.com/office/drawing/2010/main" val="0"/>
              </a:ext>
            </a:extLst>
          </a:blip>
          <a:srcRect r="5737" b="7279"/>
          <a:stretch/>
        </p:blipFill>
        <p:spPr bwMode="auto">
          <a:xfrm>
            <a:off x="2899907" y="5957727"/>
            <a:ext cx="3908058" cy="2977708"/>
          </a:xfrm>
          <a:prstGeom prst="rect">
            <a:avLst/>
          </a:prstGeom>
          <a:noFill/>
          <a:extLst>
            <a:ext uri="{909E8E84-426E-40DD-AFC4-6F175D3DCCD1}">
              <a14:hiddenFill xmlns:a14="http://schemas.microsoft.com/office/drawing/2010/main">
                <a:solidFill>
                  <a:srgbClr val="FFFFFF"/>
                </a:solidFill>
              </a14:hiddenFill>
            </a:ext>
          </a:extLst>
        </p:spPr>
      </p:pic>
      <p:pic>
        <p:nvPicPr>
          <p:cNvPr id="33" name="그림 3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9551" y="6333985"/>
            <a:ext cx="1960557" cy="1070425"/>
          </a:xfrm>
          <a:prstGeom prst="rect">
            <a:avLst/>
          </a:prstGeom>
        </p:spPr>
      </p:pic>
      <p:pic>
        <p:nvPicPr>
          <p:cNvPr id="34" name="그림 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8334" y="7294645"/>
            <a:ext cx="1919666" cy="1048099"/>
          </a:xfrm>
          <a:prstGeom prst="rect">
            <a:avLst/>
          </a:prstGeom>
        </p:spPr>
      </p:pic>
      <p:pic>
        <p:nvPicPr>
          <p:cNvPr id="35" name="그림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2719" y="7294645"/>
            <a:ext cx="1919667" cy="1048099"/>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17</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sz="1400"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2900163534"/>
              </p:ext>
            </p:extLst>
          </p:nvPr>
        </p:nvGraphicFramePr>
        <p:xfrm>
          <a:off x="304155" y="737076"/>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Om personer ska hjälpas ur bilen</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8" name="표 27"/>
          <p:cNvGraphicFramePr>
            <a:graphicFrameLocks noGrp="1"/>
          </p:cNvGraphicFramePr>
          <p:nvPr>
            <p:extLst>
              <p:ext uri="{D42A27DB-BD31-4B8C-83A1-F6EECF244321}">
                <p14:modId xmlns:p14="http://schemas.microsoft.com/office/powerpoint/2010/main" val="2486368297"/>
              </p:ext>
            </p:extLst>
          </p:nvPr>
        </p:nvGraphicFramePr>
        <p:xfrm>
          <a:off x="304155" y="2156352"/>
          <a:ext cx="3153348" cy="200976"/>
        </p:xfrm>
        <a:graphic>
          <a:graphicData uri="http://schemas.openxmlformats.org/drawingml/2006/table">
            <a:tbl>
              <a:tblPr/>
              <a:tblGrid>
                <a:gridCol w="3153348">
                  <a:extLst>
                    <a:ext uri="{9D8B030D-6E8A-4147-A177-3AD203B41FA5}">
                      <a16:colId xmlns:a16="http://schemas.microsoft.com/office/drawing/2014/main" xmlns="" val="20000"/>
                    </a:ext>
                  </a:extLst>
                </a:gridCol>
              </a:tblGrid>
              <a:tr h="200976">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Stabilisering av fordonet</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1" name="표 30"/>
          <p:cNvGraphicFramePr>
            <a:graphicFrameLocks noGrp="1"/>
          </p:cNvGraphicFramePr>
          <p:nvPr>
            <p:extLst>
              <p:ext uri="{D42A27DB-BD31-4B8C-83A1-F6EECF244321}">
                <p14:modId xmlns:p14="http://schemas.microsoft.com/office/powerpoint/2010/main" val="264272570"/>
              </p:ext>
            </p:extLst>
          </p:nvPr>
        </p:nvGraphicFramePr>
        <p:xfrm>
          <a:off x="304156" y="1007948"/>
          <a:ext cx="6408712" cy="1060006"/>
        </p:xfrm>
        <a:graphic>
          <a:graphicData uri="http://schemas.openxmlformats.org/drawingml/2006/table">
            <a:tbl>
              <a:tblPr/>
              <a:tblGrid>
                <a:gridCol w="6408712">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XCEED PHEV är en Eco-elektrisk modell.  På grund av de högspänningskomponenter den har, bör räddningspersonal iaktta särskild försiktighet när de ska få ut de åkande från bilen.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Innan personer hjälps ut ur bilen bör räddningspersonalen ”identifiera, immobilisera och inaktivera” fordonet enligt beskrivningen på sidan 12-16.</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7" name="표 46"/>
          <p:cNvGraphicFramePr>
            <a:graphicFrameLocks noGrp="1"/>
          </p:cNvGraphicFramePr>
          <p:nvPr>
            <p:extLst>
              <p:ext uri="{D42A27DB-BD31-4B8C-83A1-F6EECF244321}">
                <p14:modId xmlns:p14="http://schemas.microsoft.com/office/powerpoint/2010/main" val="2373196684"/>
              </p:ext>
            </p:extLst>
          </p:nvPr>
        </p:nvGraphicFramePr>
        <p:xfrm>
          <a:off x="300086" y="4355976"/>
          <a:ext cx="6178498" cy="288032"/>
        </p:xfrm>
        <a:graphic>
          <a:graphicData uri="http://schemas.openxmlformats.org/drawingml/2006/table">
            <a:tbl>
              <a:tblPr/>
              <a:tblGrid>
                <a:gridCol w="6178498">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Räddningsredskap och tillvägagångssätt</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8" name="표 47"/>
          <p:cNvGraphicFramePr>
            <a:graphicFrameLocks noGrp="1"/>
          </p:cNvGraphicFramePr>
          <p:nvPr>
            <p:extLst>
              <p:ext uri="{D42A27DB-BD31-4B8C-83A1-F6EECF244321}">
                <p14:modId xmlns:p14="http://schemas.microsoft.com/office/powerpoint/2010/main" val="2790791503"/>
              </p:ext>
            </p:extLst>
          </p:nvPr>
        </p:nvGraphicFramePr>
        <p:xfrm>
          <a:off x="300086" y="4571998"/>
          <a:ext cx="6657306" cy="1408927"/>
        </p:xfrm>
        <a:graphic>
          <a:graphicData uri="http://schemas.openxmlformats.org/drawingml/2006/table">
            <a:tbl>
              <a:tblPr/>
              <a:tblGrid>
                <a:gridCol w="6657306">
                  <a:extLst>
                    <a:ext uri="{9D8B030D-6E8A-4147-A177-3AD203B41FA5}">
                      <a16:colId xmlns:a16="http://schemas.microsoft.com/office/drawing/2014/main" xmlns="" val="20000"/>
                    </a:ext>
                  </a:extLst>
                </a:gridCol>
              </a:tblGrid>
              <a:tr h="140892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När räddningspersonalen anländer till en olycka där en XCEED PHEV är involverad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rekommenderar vi att man följer sina vanliga rutiner för att utvärdera och hantera trafikolyckor.</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När räddningspersonalen skär upp fordonet bör särskild försiktighet alltid iakttas så att krockkuddssystemet, de orange högspänningskablarna och andra högspänningskomponenter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inte tar skada, eftersom detta kan leda till explosion.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1250192699"/>
              </p:ext>
            </p:extLst>
          </p:nvPr>
        </p:nvGraphicFramePr>
        <p:xfrm>
          <a:off x="260648" y="6084168"/>
          <a:ext cx="5112568" cy="392061"/>
        </p:xfrm>
        <a:graphic>
          <a:graphicData uri="http://schemas.openxmlformats.org/drawingml/2006/table">
            <a:tbl>
              <a:tblPr/>
              <a:tblGrid>
                <a:gridCol w="5112568">
                  <a:extLst>
                    <a:ext uri="{9D8B030D-6E8A-4147-A177-3AD203B41FA5}">
                      <a16:colId xmlns:a16="http://schemas.microsoft.com/office/drawing/2014/main" xmlns="" val="20000"/>
                    </a:ext>
                  </a:extLst>
                </a:gridCol>
              </a:tblGrid>
              <a:tr h="392061">
                <a:tc>
                  <a:txBody>
                    <a:bodyPr/>
                    <a:lstStyle/>
                    <a:p>
                      <a:pPr algn="l" rtl="0" latinLnBrk="0">
                        <a:spcAft>
                          <a:spcPts val="0"/>
                        </a:spcAft>
                      </a:pPr>
                      <a:r>
                        <a:rPr lang="sv-SE" sz="1200" b="1" kern="100" dirty="0">
                          <a:solidFill>
                            <a:srgbClr val="FF0000"/>
                          </a:solidFill>
                          <a:effectLst/>
                          <a:latin typeface="Tahoma" pitchFamily="34" charset="0"/>
                          <a:ea typeface="Tahoma" pitchFamily="34" charset="0"/>
                          <a:cs typeface="Tahoma" pitchFamily="34" charset="0"/>
                        </a:rPr>
                        <a:t>Områden konstruerade med stål med ultrahög hållfasthet </a:t>
                      </a:r>
                      <a:endParaRPr lang="ko-KR" altLang="en-US" sz="1200" b="1"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2" name="표 51"/>
          <p:cNvGraphicFramePr>
            <a:graphicFrameLocks noGrp="1"/>
          </p:cNvGraphicFramePr>
          <p:nvPr>
            <p:extLst>
              <p:ext uri="{D42A27DB-BD31-4B8C-83A1-F6EECF244321}">
                <p14:modId xmlns:p14="http://schemas.microsoft.com/office/powerpoint/2010/main" val="3547992650"/>
              </p:ext>
            </p:extLst>
          </p:nvPr>
        </p:nvGraphicFramePr>
        <p:xfrm>
          <a:off x="260648" y="6372200"/>
          <a:ext cx="2891046" cy="2501984"/>
        </p:xfrm>
        <a:graphic>
          <a:graphicData uri="http://schemas.openxmlformats.org/drawingml/2006/table">
            <a:tbl>
              <a:tblPr/>
              <a:tblGrid>
                <a:gridCol w="2891046">
                  <a:extLst>
                    <a:ext uri="{9D8B030D-6E8A-4147-A177-3AD203B41FA5}">
                      <a16:colId xmlns:a16="http://schemas.microsoft.com/office/drawing/2014/main" xmlns="" val="20000"/>
                    </a:ext>
                  </a:extLst>
                </a:gridCol>
              </a:tblGrid>
              <a:tr h="2501984">
                <a:tc>
                  <a:txBody>
                    <a:bodyPr/>
                    <a:lstStyle/>
                    <a:p>
                      <a:pPr rtl="0">
                        <a:lnSpc>
                          <a:spcPct val="150000"/>
                        </a:lnSpc>
                      </a:pPr>
                      <a:r>
                        <a:rPr lang="sv-SE" sz="1200" kern="100" noProof="0" dirty="0">
                          <a:solidFill>
                            <a:srgbClr val="000000"/>
                          </a:solidFill>
                          <a:effectLst/>
                          <a:latin typeface="Tahoma" pitchFamily="34" charset="0"/>
                          <a:ea typeface="Tahoma" pitchFamily="34" charset="0"/>
                          <a:cs typeface="Tahoma" pitchFamily="34" charset="0"/>
                        </a:rPr>
                        <a:t>De blåmarkerade områdena på bilden visar var höghållfast stål har använts med de </a:t>
                      </a:r>
                      <a:br>
                        <a:rPr lang="sv-SE" sz="1200" kern="100" noProof="0" dirty="0">
                          <a:solidFill>
                            <a:srgbClr val="000000"/>
                          </a:solidFill>
                          <a:effectLst/>
                          <a:latin typeface="Tahoma" pitchFamily="34" charset="0"/>
                          <a:ea typeface="Tahoma" pitchFamily="34" charset="0"/>
                          <a:cs typeface="Tahoma" pitchFamily="34" charset="0"/>
                        </a:rPr>
                      </a:br>
                      <a:r>
                        <a:rPr lang="sv-SE" sz="1200" kern="100" noProof="0" dirty="0">
                          <a:solidFill>
                            <a:srgbClr val="000000"/>
                          </a:solidFill>
                          <a:effectLst/>
                          <a:latin typeface="Tahoma" pitchFamily="34" charset="0"/>
                          <a:ea typeface="Tahoma" pitchFamily="34" charset="0"/>
                          <a:cs typeface="Tahoma" pitchFamily="34" charset="0"/>
                        </a:rPr>
                        <a:t>rödmarkerade områdena visar var stål </a:t>
                      </a:r>
                      <a:br>
                        <a:rPr lang="sv-SE" sz="1200" kern="100" noProof="0" dirty="0">
                          <a:solidFill>
                            <a:srgbClr val="000000"/>
                          </a:solidFill>
                          <a:effectLst/>
                          <a:latin typeface="Tahoma" pitchFamily="34" charset="0"/>
                          <a:ea typeface="Tahoma" pitchFamily="34" charset="0"/>
                          <a:cs typeface="Tahoma" pitchFamily="34" charset="0"/>
                        </a:rPr>
                      </a:br>
                      <a:r>
                        <a:rPr lang="sv-SE" sz="1200" kern="100" noProof="0" dirty="0">
                          <a:solidFill>
                            <a:srgbClr val="000000"/>
                          </a:solidFill>
                          <a:effectLst/>
                          <a:latin typeface="Tahoma" pitchFamily="34" charset="0"/>
                          <a:ea typeface="Tahoma" pitchFamily="34" charset="0"/>
                          <a:cs typeface="Tahoma" pitchFamily="34" charset="0"/>
                        </a:rPr>
                        <a:t>med ultrahög hållfasthet har använts. </a:t>
                      </a:r>
                      <a:br>
                        <a:rPr lang="sv-SE" sz="1200" kern="100" noProof="0" dirty="0">
                          <a:solidFill>
                            <a:srgbClr val="000000"/>
                          </a:solidFill>
                          <a:effectLst/>
                          <a:latin typeface="Tahoma" pitchFamily="34" charset="0"/>
                          <a:ea typeface="Tahoma" pitchFamily="34" charset="0"/>
                          <a:cs typeface="Tahoma" pitchFamily="34" charset="0"/>
                        </a:rPr>
                      </a:br>
                      <a:r>
                        <a:rPr lang="sv-SE" sz="1200" kern="100" noProof="0" dirty="0">
                          <a:solidFill>
                            <a:srgbClr val="000000"/>
                          </a:solidFill>
                          <a:effectLst/>
                          <a:latin typeface="Tahoma" pitchFamily="34" charset="0"/>
                          <a:ea typeface="Tahoma" pitchFamily="34" charset="0"/>
                          <a:cs typeface="Tahoma" pitchFamily="34" charset="0"/>
                        </a:rPr>
                        <a:t>Beroende på vilka verktyg som används </a:t>
                      </a:r>
                      <a:br>
                        <a:rPr lang="sv-SE" sz="1200" kern="100" noProof="0" dirty="0">
                          <a:solidFill>
                            <a:srgbClr val="000000"/>
                          </a:solidFill>
                          <a:effectLst/>
                          <a:latin typeface="Tahoma" pitchFamily="34" charset="0"/>
                          <a:ea typeface="Tahoma" pitchFamily="34" charset="0"/>
                          <a:cs typeface="Tahoma" pitchFamily="34" charset="0"/>
                        </a:rPr>
                      </a:br>
                      <a:r>
                        <a:rPr lang="sv-SE" sz="1200" kern="100" noProof="0" dirty="0">
                          <a:solidFill>
                            <a:srgbClr val="000000"/>
                          </a:solidFill>
                          <a:effectLst/>
                          <a:latin typeface="Tahoma" pitchFamily="34" charset="0"/>
                          <a:ea typeface="Tahoma" pitchFamily="34" charset="0"/>
                          <a:cs typeface="Tahoma" pitchFamily="34" charset="0"/>
                        </a:rPr>
                        <a:t>kan det vara mycket svårt eller omöjligt </a:t>
                      </a:r>
                      <a:br>
                        <a:rPr lang="sv-SE" sz="1200" kern="100" noProof="0" dirty="0">
                          <a:solidFill>
                            <a:srgbClr val="000000"/>
                          </a:solidFill>
                          <a:effectLst/>
                          <a:latin typeface="Tahoma" pitchFamily="34" charset="0"/>
                          <a:ea typeface="Tahoma" pitchFamily="34" charset="0"/>
                          <a:cs typeface="Tahoma" pitchFamily="34" charset="0"/>
                        </a:rPr>
                      </a:br>
                      <a:r>
                        <a:rPr lang="sv-SE" sz="1200" kern="100" noProof="0" dirty="0">
                          <a:solidFill>
                            <a:srgbClr val="000000"/>
                          </a:solidFill>
                          <a:effectLst/>
                          <a:latin typeface="Tahoma" pitchFamily="34" charset="0"/>
                          <a:ea typeface="Tahoma" pitchFamily="34" charset="0"/>
                          <a:cs typeface="Tahoma" pitchFamily="34" charset="0"/>
                        </a:rPr>
                        <a:t>att kapa ultrahöghållfast stål. Vid behov, </a:t>
                      </a:r>
                      <a:br>
                        <a:rPr lang="sv-SE" sz="1200" kern="100" noProof="0" dirty="0">
                          <a:solidFill>
                            <a:srgbClr val="000000"/>
                          </a:solidFill>
                          <a:effectLst/>
                          <a:latin typeface="Tahoma" pitchFamily="34" charset="0"/>
                          <a:ea typeface="Tahoma" pitchFamily="34" charset="0"/>
                          <a:cs typeface="Tahoma" pitchFamily="34" charset="0"/>
                        </a:rPr>
                      </a:br>
                      <a:r>
                        <a:rPr lang="sv-SE" sz="1200" kern="100" noProof="0" dirty="0">
                          <a:solidFill>
                            <a:srgbClr val="000000"/>
                          </a:solidFill>
                          <a:effectLst/>
                          <a:latin typeface="Tahoma" pitchFamily="34" charset="0"/>
                          <a:ea typeface="Tahoma" pitchFamily="34" charset="0"/>
                          <a:cs typeface="Tahoma" pitchFamily="34" charset="0"/>
                        </a:rPr>
                        <a:t>använd en provisorisk lösning för att </a:t>
                      </a:r>
                      <a:br>
                        <a:rPr lang="sv-SE" sz="1200" kern="100" noProof="0" dirty="0">
                          <a:solidFill>
                            <a:srgbClr val="000000"/>
                          </a:solidFill>
                          <a:effectLst/>
                          <a:latin typeface="Tahoma" pitchFamily="34" charset="0"/>
                          <a:ea typeface="Tahoma" pitchFamily="34" charset="0"/>
                          <a:cs typeface="Tahoma" pitchFamily="34" charset="0"/>
                        </a:rPr>
                      </a:br>
                      <a:r>
                        <a:rPr lang="sv-SE" sz="1200" kern="100" noProof="0" dirty="0">
                          <a:solidFill>
                            <a:srgbClr val="000000"/>
                          </a:solidFill>
                          <a:effectLst/>
                          <a:latin typeface="Tahoma" pitchFamily="34" charset="0"/>
                          <a:ea typeface="Tahoma" pitchFamily="34" charset="0"/>
                          <a:cs typeface="Tahoma" pitchFamily="34" charset="0"/>
                        </a:rPr>
                        <a:t>kringgå problemet.</a:t>
                      </a:r>
                      <a:endParaRPr lang="en-GB" altLang="ko-KR" sz="1200" kern="100" noProof="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9" name="표 28"/>
          <p:cNvGraphicFramePr>
            <a:graphicFrameLocks noGrp="1"/>
          </p:cNvGraphicFramePr>
          <p:nvPr>
            <p:extLst>
              <p:ext uri="{D42A27DB-BD31-4B8C-83A1-F6EECF244321}">
                <p14:modId xmlns:p14="http://schemas.microsoft.com/office/powerpoint/2010/main" val="2564964437"/>
              </p:ext>
            </p:extLst>
          </p:nvPr>
        </p:nvGraphicFramePr>
        <p:xfrm>
          <a:off x="304155" y="2339752"/>
          <a:ext cx="3096344" cy="1882966"/>
        </p:xfrm>
        <a:graphic>
          <a:graphicData uri="http://schemas.openxmlformats.org/drawingml/2006/table">
            <a:tbl>
              <a:tblPr/>
              <a:tblGrid>
                <a:gridCol w="3096344">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Använd standardpunkterna för stabilisering (cribbing/kilar) som visat här intill. Kom ihåg att alltid ansluta kilarna till en bärande del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av fordonet och undvik att placera kilarna under högspänningskablar, bränsleledningar och andra områden som normalt inte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anses acceptabla.</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20" name="그룹 19"/>
          <p:cNvGrpSpPr/>
          <p:nvPr/>
        </p:nvGrpSpPr>
        <p:grpSpPr>
          <a:xfrm>
            <a:off x="307256" y="112112"/>
            <a:ext cx="1800200" cy="529928"/>
            <a:chOff x="1956101" y="7496459"/>
            <a:chExt cx="3019616" cy="888890"/>
          </a:xfrm>
        </p:grpSpPr>
        <p:pic>
          <p:nvPicPr>
            <p:cNvPr id="21" name="Picture 3" descr="C:\Users\Administrator\Desktop\DE LOGO(먹)플러그인 하이브리드.jpg"/>
            <p:cNvPicPr>
              <a:picLocks noChangeAspect="1" noChangeArrowheads="1"/>
            </p:cNvPicPr>
            <p:nvPr/>
          </p:nvPicPr>
          <p:blipFill rotWithShape="1">
            <a:blip r:embed="rId6">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2" name="그림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grpSp>
        <p:nvGrpSpPr>
          <p:cNvPr id="5" name="그룹 4"/>
          <p:cNvGrpSpPr/>
          <p:nvPr/>
        </p:nvGrpSpPr>
        <p:grpSpPr>
          <a:xfrm>
            <a:off x="3471579" y="2482773"/>
            <a:ext cx="3386421" cy="1413405"/>
            <a:chOff x="3364097" y="2911857"/>
            <a:chExt cx="3386421" cy="1413405"/>
          </a:xfrm>
        </p:grpSpPr>
        <p:pic>
          <p:nvPicPr>
            <p:cNvPr id="23" name="Picture 2" descr="img"/>
            <p:cNvPicPr>
              <a:picLocks noChangeAspect="1" noChangeArrowheads="1"/>
            </p:cNvPicPr>
            <p:nvPr/>
          </p:nvPicPr>
          <p:blipFill rotWithShape="1">
            <a:blip r:embed="rId8">
              <a:extLst>
                <a:ext uri="{28A0092B-C50C-407E-A947-70E740481C1C}">
                  <a14:useLocalDpi xmlns:a14="http://schemas.microsoft.com/office/drawing/2010/main" val="0"/>
                </a:ext>
              </a:extLst>
            </a:blip>
            <a:srcRect l="11603" t="14369" r="12040" b="48552"/>
            <a:stretch/>
          </p:blipFill>
          <p:spPr bwMode="auto">
            <a:xfrm>
              <a:off x="3364097" y="2911857"/>
              <a:ext cx="3386421" cy="1269088"/>
            </a:xfrm>
            <a:prstGeom prst="rect">
              <a:avLst/>
            </a:prstGeom>
            <a:noFill/>
            <a:extLst>
              <a:ext uri="{909E8E84-426E-40DD-AFC4-6F175D3DCCD1}">
                <a14:hiddenFill xmlns:a14="http://schemas.microsoft.com/office/drawing/2010/main">
                  <a:solidFill>
                    <a:srgbClr val="FFFFFF"/>
                  </a:solidFill>
                </a14:hiddenFill>
              </a:ext>
            </a:extLst>
          </p:spPr>
        </p:pic>
        <p:sp>
          <p:nvSpPr>
            <p:cNvPr id="4" name="직사각형 3"/>
            <p:cNvSpPr/>
            <p:nvPr/>
          </p:nvSpPr>
          <p:spPr>
            <a:xfrm>
              <a:off x="4174480" y="4021336"/>
              <a:ext cx="360040" cy="200784"/>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38" name="직사각형 37"/>
            <p:cNvSpPr/>
            <p:nvPr/>
          </p:nvSpPr>
          <p:spPr>
            <a:xfrm>
              <a:off x="5517232" y="4004458"/>
              <a:ext cx="360040" cy="200784"/>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39" name="직사각형 38"/>
            <p:cNvSpPr/>
            <p:nvPr/>
          </p:nvSpPr>
          <p:spPr>
            <a:xfrm>
              <a:off x="5589240" y="4124478"/>
              <a:ext cx="360040" cy="200784"/>
            </a:xfrm>
            <a:prstGeom prst="rect">
              <a:avLst/>
            </a:pr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pSp>
      <p:graphicFrame>
        <p:nvGraphicFramePr>
          <p:cNvPr id="26" name="표 21">
            <a:extLst>
              <a:ext uri="{FF2B5EF4-FFF2-40B4-BE49-F238E27FC236}">
                <a16:creationId xmlns:a16="http://schemas.microsoft.com/office/drawing/2014/main" xmlns="" id="{D74ADF0A-0A59-49F0-AAF3-80E295715CA1}"/>
              </a:ext>
            </a:extLst>
          </p:cNvPr>
          <p:cNvGraphicFramePr>
            <a:graphicFrameLocks noGrp="1"/>
          </p:cNvGraphicFramePr>
          <p:nvPr>
            <p:extLst>
              <p:ext uri="{D42A27DB-BD31-4B8C-83A1-F6EECF244321}">
                <p14:modId xmlns:p14="http://schemas.microsoft.com/office/powerpoint/2010/main" val="4131166682"/>
              </p:ext>
            </p:extLst>
          </p:nvPr>
        </p:nvGraphicFramePr>
        <p:xfrm>
          <a:off x="5265161" y="8452318"/>
          <a:ext cx="1564867" cy="502920"/>
        </p:xfrm>
        <a:graphic>
          <a:graphicData uri="http://schemas.openxmlformats.org/drawingml/2006/table">
            <a:tbl>
              <a:tblPr/>
              <a:tblGrid>
                <a:gridCol w="1564867">
                  <a:extLst>
                    <a:ext uri="{9D8B030D-6E8A-4147-A177-3AD203B41FA5}">
                      <a16:colId xmlns:a16="http://schemas.microsoft.com/office/drawing/2014/main" xmlns="" val="20000"/>
                    </a:ext>
                  </a:extLst>
                </a:gridCol>
              </a:tblGrid>
              <a:tr h="45720">
                <a:tc>
                  <a:txBody>
                    <a:bodyPr/>
                    <a:lstStyle/>
                    <a:p>
                      <a:pPr rtl="0">
                        <a:lnSpc>
                          <a:spcPct val="100000"/>
                        </a:lnSpc>
                      </a:pPr>
                      <a:r>
                        <a:rPr lang="sv-SE" sz="1100" kern="100" dirty="0">
                          <a:solidFill>
                            <a:srgbClr val="000000"/>
                          </a:solidFill>
                          <a:effectLst/>
                          <a:latin typeface="Tahoma" pitchFamily="34" charset="0"/>
                          <a:ea typeface="Tahoma" pitchFamily="34" charset="0"/>
                          <a:cs typeface="Tahoma" pitchFamily="34" charset="0"/>
                        </a:rPr>
                        <a:t>Svagare stålkonstruktion</a:t>
                      </a:r>
                    </a:p>
                    <a:p>
                      <a:pPr marL="0" marR="0" indent="0" algn="l" defTabSz="914400" rtl="0" eaLnBrk="1" fontAlgn="auto" latinLnBrk="1" hangingPunct="1">
                        <a:lnSpc>
                          <a:spcPct val="100000"/>
                        </a:lnSpc>
                        <a:spcBef>
                          <a:spcPts val="0"/>
                        </a:spcBef>
                        <a:spcAft>
                          <a:spcPts val="0"/>
                        </a:spcAft>
                        <a:buClrTx/>
                        <a:buSzTx/>
                        <a:buFontTx/>
                        <a:buNone/>
                        <a:tabLst/>
                        <a:defRPr/>
                      </a:pPr>
                      <a:r>
                        <a:rPr lang="sv-SE" sz="1100" kern="100" dirty="0">
                          <a:solidFill>
                            <a:srgbClr val="000000"/>
                          </a:solidFill>
                          <a:effectLst/>
                          <a:latin typeface="Tahoma" pitchFamily="34" charset="0"/>
                          <a:ea typeface="Tahoma" pitchFamily="34" charset="0"/>
                          <a:cs typeface="Tahoma" pitchFamily="34" charset="0"/>
                        </a:rPr>
                        <a:t>Höghållfast stål</a:t>
                      </a:r>
                    </a:p>
                    <a:p>
                      <a:pPr rtl="0">
                        <a:lnSpc>
                          <a:spcPct val="100000"/>
                        </a:lnSpc>
                      </a:pPr>
                      <a:r>
                        <a:rPr lang="sv-SE" sz="1100" kern="100" dirty="0">
                          <a:solidFill>
                            <a:srgbClr val="000000"/>
                          </a:solidFill>
                          <a:effectLst/>
                          <a:latin typeface="Tahoma" pitchFamily="34" charset="0"/>
                          <a:ea typeface="Tahoma" pitchFamily="34" charset="0"/>
                          <a:cs typeface="Tahoma" pitchFamily="34" charset="0"/>
                        </a:rPr>
                        <a:t>Ultrahöghållfast stål </a:t>
                      </a:r>
                    </a:p>
                  </a:txBody>
                  <a:tcPr marL="0" marR="0" marT="0" marB="0" anchor="ctr">
                    <a:lnL>
                      <a:noFill/>
                    </a:lnL>
                    <a:lnR>
                      <a:noFill/>
                    </a:lnR>
                    <a:lnT>
                      <a:noFill/>
                    </a:lnT>
                    <a:lnB>
                      <a:noFill/>
                    </a:lnB>
                    <a:solidFill>
                      <a:schemeClr val="bg1"/>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5593507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표 6"/>
          <p:cNvGraphicFramePr>
            <a:graphicFrameLocks noGrp="1"/>
          </p:cNvGraphicFramePr>
          <p:nvPr>
            <p:extLst>
              <p:ext uri="{D42A27DB-BD31-4B8C-83A1-F6EECF244321}">
                <p14:modId xmlns:p14="http://schemas.microsoft.com/office/powerpoint/2010/main" val="4153195998"/>
              </p:ext>
            </p:extLst>
          </p:nvPr>
        </p:nvGraphicFramePr>
        <p:xfrm>
          <a:off x="476672" y="1115616"/>
          <a:ext cx="6038850" cy="182880"/>
        </p:xfrm>
        <a:graphic>
          <a:graphicData uri="http://schemas.openxmlformats.org/drawingml/2006/table">
            <a:tbl>
              <a:tblPr/>
              <a:tblGrid>
                <a:gridCol w="6038850">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Inledning</a:t>
                      </a:r>
                      <a:r>
                        <a:rPr lang="sv-SE" sz="1200" b="1" kern="100">
                          <a:solidFill>
                            <a:srgbClr val="00359E"/>
                          </a:solidFill>
                          <a:effectLst/>
                          <a:latin typeface="Tahoma" pitchFamily="34" charset="0"/>
                          <a:ea typeface="Arial Unicode MS" pitchFamily="50" charset="-127"/>
                          <a:cs typeface="Tahoma" pitchFamily="34" charset="0"/>
                        </a:rPr>
                        <a:t> </a:t>
                      </a:r>
                      <a:endParaRPr lang="ko-KR" sz="1200" kern="100" dirty="0">
                        <a:effectLst/>
                        <a:latin typeface="Tahoma" pitchFamily="34" charset="0"/>
                        <a:ea typeface="Arial Unicode MS"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9" name="표 8"/>
          <p:cNvGraphicFramePr>
            <a:graphicFrameLocks noGrp="1"/>
          </p:cNvGraphicFramePr>
          <p:nvPr>
            <p:extLst>
              <p:ext uri="{D42A27DB-BD31-4B8C-83A1-F6EECF244321}">
                <p14:modId xmlns:p14="http://schemas.microsoft.com/office/powerpoint/2010/main" val="3013595542"/>
              </p:ext>
            </p:extLst>
          </p:nvPr>
        </p:nvGraphicFramePr>
        <p:xfrm>
          <a:off x="476672" y="2330418"/>
          <a:ext cx="6048375" cy="182880"/>
        </p:xfrm>
        <a:graphic>
          <a:graphicData uri="http://schemas.openxmlformats.org/drawingml/2006/table">
            <a:tbl>
              <a:tblPr/>
              <a:tblGrid>
                <a:gridCol w="6048375">
                  <a:extLst>
                    <a:ext uri="{9D8B030D-6E8A-4147-A177-3AD203B41FA5}">
                      <a16:colId xmlns:a16="http://schemas.microsoft.com/office/drawing/2014/main" xmlns="" val="20000"/>
                    </a:ext>
                  </a:extLst>
                </a:gridCol>
              </a:tblGrid>
              <a:tr h="159256">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Identifiering av XCEED PHEV </a:t>
                      </a:r>
                      <a:endParaRPr lang="ko-KR" sz="1200" kern="100" dirty="0">
                        <a:effectLst/>
                        <a:latin typeface="Tahoma" pitchFamily="34" charset="0"/>
                        <a:ea typeface="Arial Unicode MS"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3" name="표 12"/>
          <p:cNvGraphicFramePr>
            <a:graphicFrameLocks noGrp="1"/>
          </p:cNvGraphicFramePr>
          <p:nvPr>
            <p:extLst>
              <p:ext uri="{D42A27DB-BD31-4B8C-83A1-F6EECF244321}">
                <p14:modId xmlns:p14="http://schemas.microsoft.com/office/powerpoint/2010/main" val="2103138796"/>
              </p:ext>
            </p:extLst>
          </p:nvPr>
        </p:nvGraphicFramePr>
        <p:xfrm>
          <a:off x="476672" y="2618450"/>
          <a:ext cx="5848350" cy="152400"/>
        </p:xfrm>
        <a:graphic>
          <a:graphicData uri="http://schemas.openxmlformats.org/drawingml/2006/table">
            <a:tbl>
              <a:tblPr/>
              <a:tblGrid>
                <a:gridCol w="5848350">
                  <a:extLst>
                    <a:ext uri="{9D8B030D-6E8A-4147-A177-3AD203B41FA5}">
                      <a16:colId xmlns:a16="http://schemas.microsoft.com/office/drawing/2014/main" xmlns="" val="20000"/>
                    </a:ext>
                  </a:extLst>
                </a:gridCol>
              </a:tblGrid>
              <a:tr h="79628">
                <a:tc>
                  <a:txBody>
                    <a:bodyPr/>
                    <a:lstStyle/>
                    <a:p>
                      <a:pPr algn="l" rtl="0" latinLnBrk="0">
                        <a:spcAft>
                          <a:spcPts val="0"/>
                        </a:spcAft>
                      </a:pPr>
                      <a:r>
                        <a:rPr lang="sv-SE" sz="1000" kern="100" dirty="0">
                          <a:solidFill>
                            <a:schemeClr val="tx1"/>
                          </a:solidFill>
                          <a:effectLst/>
                          <a:latin typeface="Tahoma" pitchFamily="34" charset="0"/>
                          <a:ea typeface="Tahoma" pitchFamily="34" charset="0"/>
                          <a:cs typeface="Tahoma" pitchFamily="34" charset="0"/>
                        </a:rPr>
                        <a:t>Kännetecken för Kia XCEED PHEV. . . . . . . . . . . . .  . . . . . . . . . . . . . . . . . . . . . . . . . . . . . . . . . . .</a:t>
                      </a:r>
                      <a:endParaRPr lang="ko-KR" sz="1050" kern="100" dirty="0">
                        <a:solidFill>
                          <a:schemeClr val="tx1"/>
                        </a:solidFill>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8" name="표 17"/>
          <p:cNvGraphicFramePr>
            <a:graphicFrameLocks noGrp="1"/>
          </p:cNvGraphicFramePr>
          <p:nvPr>
            <p:extLst>
              <p:ext uri="{D42A27DB-BD31-4B8C-83A1-F6EECF244321}">
                <p14:modId xmlns:p14="http://schemas.microsoft.com/office/powerpoint/2010/main" val="3364136719"/>
              </p:ext>
            </p:extLst>
          </p:nvPr>
        </p:nvGraphicFramePr>
        <p:xfrm>
          <a:off x="476672" y="3238138"/>
          <a:ext cx="6076950" cy="182880"/>
        </p:xfrm>
        <a:graphic>
          <a:graphicData uri="http://schemas.openxmlformats.org/drawingml/2006/table">
            <a:tbl>
              <a:tblPr/>
              <a:tblGrid>
                <a:gridCol w="6076950">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XCEED PHEV Viktigaste elektroniska system</a:t>
                      </a:r>
                      <a:endParaRPr lang="ko-KR" sz="12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2364141124"/>
              </p:ext>
            </p:extLst>
          </p:nvPr>
        </p:nvGraphicFramePr>
        <p:xfrm>
          <a:off x="520402" y="3535990"/>
          <a:ext cx="5867400" cy="216024"/>
        </p:xfrm>
        <a:graphic>
          <a:graphicData uri="http://schemas.openxmlformats.org/drawingml/2006/table">
            <a:tbl>
              <a:tblPr/>
              <a:tblGrid>
                <a:gridCol w="5867400">
                  <a:extLst>
                    <a:ext uri="{9D8B030D-6E8A-4147-A177-3AD203B41FA5}">
                      <a16:colId xmlns:a16="http://schemas.microsoft.com/office/drawing/2014/main" xmlns="" val="20000"/>
                    </a:ext>
                  </a:extLst>
                </a:gridCol>
              </a:tblGrid>
              <a:tr h="216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a:solidFill>
                            <a:schemeClr val="tx1">
                              <a:lumMod val="95000"/>
                              <a:lumOff val="5000"/>
                            </a:schemeClr>
                          </a:solidFill>
                          <a:effectLst/>
                          <a:latin typeface="Tahoma" pitchFamily="34" charset="0"/>
                          <a:ea typeface="Tahoma" pitchFamily="34" charset="0"/>
                          <a:cs typeface="Tahoma" pitchFamily="34" charset="0"/>
                        </a:rPr>
                        <a:t>Högspänningssystem</a:t>
                      </a:r>
                      <a:r>
                        <a:rPr lang="sv-SE" sz="1000" b="0" kern="100">
                          <a:solidFill>
                            <a:srgbClr val="7E7E7E"/>
                          </a:solidFill>
                          <a:effectLst/>
                          <a:latin typeface="Tahoma" pitchFamily="34" charset="0"/>
                          <a:ea typeface="Tahoma" pitchFamily="34" charset="0"/>
                          <a:cs typeface="Tahoma" pitchFamily="34" charset="0"/>
                        </a:rPr>
                        <a:t>. . . . . . . . . . . . . . . . . . . . . . . . . . . . . . . . . . . . . . . . . . . . . . . . . . . . . . . .</a:t>
                      </a:r>
                      <a:endParaRPr lang="ko-KR" sz="1000" b="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3" name="표 22"/>
          <p:cNvGraphicFramePr>
            <a:graphicFrameLocks noGrp="1"/>
          </p:cNvGraphicFramePr>
          <p:nvPr>
            <p:extLst>
              <p:ext uri="{D42A27DB-BD31-4B8C-83A1-F6EECF244321}">
                <p14:modId xmlns:p14="http://schemas.microsoft.com/office/powerpoint/2010/main" val="1701093605"/>
              </p:ext>
            </p:extLst>
          </p:nvPr>
        </p:nvGraphicFramePr>
        <p:xfrm>
          <a:off x="520402" y="3820676"/>
          <a:ext cx="5848350" cy="152400"/>
        </p:xfrm>
        <a:graphic>
          <a:graphicData uri="http://schemas.openxmlformats.org/drawingml/2006/table">
            <a:tbl>
              <a:tblPr/>
              <a:tblGrid>
                <a:gridCol w="5848350">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a:solidFill>
                            <a:schemeClr val="tx1">
                              <a:lumMod val="95000"/>
                              <a:lumOff val="5000"/>
                            </a:schemeClr>
                          </a:solidFill>
                          <a:effectLst/>
                          <a:latin typeface="Tahoma" pitchFamily="34" charset="0"/>
                          <a:ea typeface="Tahoma" pitchFamily="34" charset="0"/>
                          <a:cs typeface="Tahoma" pitchFamily="34" charset="0"/>
                        </a:rPr>
                        <a:t>Fordonskomponenter</a:t>
                      </a:r>
                      <a:r>
                        <a:rPr lang="sv-SE" sz="1000" b="0" kern="100">
                          <a:solidFill>
                            <a:srgbClr val="7E7E7E"/>
                          </a:solidFill>
                          <a:effectLst/>
                          <a:latin typeface="Tahoma" pitchFamily="34" charset="0"/>
                          <a:ea typeface="Tahoma" pitchFamily="34" charset="0"/>
                          <a:cs typeface="Tahoma" pitchFamily="34" charset="0"/>
                        </a:rPr>
                        <a:t> . . . . . . . . . . . . . . . . . . . . . . . . . . . . . . . . . . . . . . . . . . . . . . . . . . . . . . . . </a:t>
                      </a:r>
                      <a:endParaRPr lang="ko-KR" sz="1000" b="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7" name="표 36"/>
          <p:cNvGraphicFramePr>
            <a:graphicFrameLocks noGrp="1"/>
          </p:cNvGraphicFramePr>
          <p:nvPr>
            <p:extLst>
              <p:ext uri="{D42A27DB-BD31-4B8C-83A1-F6EECF244321}">
                <p14:modId xmlns:p14="http://schemas.microsoft.com/office/powerpoint/2010/main" val="1911432357"/>
              </p:ext>
            </p:extLst>
          </p:nvPr>
        </p:nvGraphicFramePr>
        <p:xfrm>
          <a:off x="404664" y="4096834"/>
          <a:ext cx="5943600" cy="152400"/>
        </p:xfrm>
        <a:graphic>
          <a:graphicData uri="http://schemas.openxmlformats.org/drawingml/2006/table">
            <a:tbl>
              <a:tblPr/>
              <a:tblGrid>
                <a:gridCol w="5943600">
                  <a:extLst>
                    <a:ext uri="{9D8B030D-6E8A-4147-A177-3AD203B41FA5}">
                      <a16:colId xmlns:a16="http://schemas.microsoft.com/office/drawing/2014/main" xmlns="" val="20000"/>
                    </a:ext>
                  </a:extLst>
                </a:gridCol>
              </a:tblGrid>
              <a:tr h="0">
                <a:tc>
                  <a:txBody>
                    <a:bodyPr/>
                    <a:lstStyle/>
                    <a:p>
                      <a:pPr marL="0" marR="0" indent="114300" algn="l" defTabSz="914400" rtl="0" eaLnBrk="1" fontAlgn="auto" latinLnBrk="0" hangingPunct="1">
                        <a:lnSpc>
                          <a:spcPct val="100000"/>
                        </a:lnSpc>
                        <a:spcBef>
                          <a:spcPts val="0"/>
                        </a:spcBef>
                        <a:spcAft>
                          <a:spcPts val="0"/>
                        </a:spcAft>
                        <a:buClrTx/>
                        <a:buSzTx/>
                        <a:buFontTx/>
                        <a:buNone/>
                        <a:tabLst/>
                        <a:defRPr/>
                      </a:pPr>
                      <a:r>
                        <a:rPr lang="sv-SE" sz="1000" b="0" kern="100" dirty="0">
                          <a:solidFill>
                            <a:schemeClr val="tx1">
                              <a:lumMod val="95000"/>
                              <a:lumOff val="5000"/>
                            </a:schemeClr>
                          </a:solidFill>
                          <a:effectLst/>
                          <a:latin typeface="Tahoma" pitchFamily="34" charset="0"/>
                          <a:ea typeface="Tahoma" pitchFamily="34" charset="0"/>
                          <a:cs typeface="Tahoma" pitchFamily="34" charset="0"/>
                        </a:rPr>
                        <a:t>Krockkuddesystem</a:t>
                      </a:r>
                      <a:r>
                        <a:rPr lang="sv-SE" sz="1000" b="0" kern="100" dirty="0">
                          <a:solidFill>
                            <a:schemeClr val="tx1">
                              <a:lumMod val="95000"/>
                              <a:lumOff val="5000"/>
                            </a:schemeClr>
                          </a:solidFill>
                          <a:effectLst/>
                          <a:latin typeface="Tahoma" pitchFamily="34" charset="0"/>
                          <a:ea typeface="기아 Medium" pitchFamily="50" charset="-127"/>
                          <a:cs typeface="Tahoma" pitchFamily="34" charset="0"/>
                        </a:rPr>
                        <a:t> </a:t>
                      </a:r>
                      <a:r>
                        <a:rPr lang="sv-SE" sz="1000" b="0" kern="100" dirty="0">
                          <a:solidFill>
                            <a:schemeClr val="tx1">
                              <a:lumMod val="95000"/>
                              <a:lumOff val="5000"/>
                            </a:schemeClr>
                          </a:solidFill>
                          <a:effectLst/>
                          <a:latin typeface="Tahoma" pitchFamily="34" charset="0"/>
                          <a:ea typeface="Tahoma" pitchFamily="34" charset="0"/>
                          <a:cs typeface="Tahoma" pitchFamily="34" charset="0"/>
                        </a:rPr>
                        <a:t>(SRS: Supplemental Restraint System)</a:t>
                      </a:r>
                      <a:r>
                        <a:rPr lang="sv-SE" sz="1000" b="0" kern="100" dirty="0">
                          <a:solidFill>
                            <a:srgbClr val="7E7E7E"/>
                          </a:solidFill>
                          <a:effectLst/>
                          <a:latin typeface="Tahoma" pitchFamily="34" charset="0"/>
                          <a:ea typeface="Tahoma" pitchFamily="34" charset="0"/>
                          <a:cs typeface="Tahoma" pitchFamily="34" charset="0"/>
                        </a:rPr>
                        <a:t>. . . . . . . . . . . . . . . . . . . . . . . . . . . . . .</a:t>
                      </a:r>
                      <a:endParaRPr lang="ko-KR" sz="1000" b="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9" name="표 38"/>
          <p:cNvGraphicFramePr>
            <a:graphicFrameLocks noGrp="1"/>
          </p:cNvGraphicFramePr>
          <p:nvPr>
            <p:extLst>
              <p:ext uri="{D42A27DB-BD31-4B8C-83A1-F6EECF244321}">
                <p14:modId xmlns:p14="http://schemas.microsoft.com/office/powerpoint/2010/main" val="2198436365"/>
              </p:ext>
            </p:extLst>
          </p:nvPr>
        </p:nvGraphicFramePr>
        <p:xfrm>
          <a:off x="476672" y="4680518"/>
          <a:ext cx="6057900" cy="182880"/>
        </p:xfrm>
        <a:graphic>
          <a:graphicData uri="http://schemas.openxmlformats.org/drawingml/2006/table">
            <a:tbl>
              <a:tblPr/>
              <a:tblGrid>
                <a:gridCol w="6057900">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Nödinstruktioner</a:t>
                      </a:r>
                      <a:endParaRPr lang="ko-KR" sz="12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1" name="표 40"/>
          <p:cNvGraphicFramePr>
            <a:graphicFrameLocks noGrp="1"/>
          </p:cNvGraphicFramePr>
          <p:nvPr>
            <p:extLst>
              <p:ext uri="{D42A27DB-BD31-4B8C-83A1-F6EECF244321}">
                <p14:modId xmlns:p14="http://schemas.microsoft.com/office/powerpoint/2010/main" val="3060085539"/>
              </p:ext>
            </p:extLst>
          </p:nvPr>
        </p:nvGraphicFramePr>
        <p:xfrm>
          <a:off x="520402" y="5007498"/>
          <a:ext cx="5562600" cy="304800"/>
        </p:xfrm>
        <a:graphic>
          <a:graphicData uri="http://schemas.openxmlformats.org/drawingml/2006/table">
            <a:tbl>
              <a:tblPr/>
              <a:tblGrid>
                <a:gridCol w="5562600">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Första insats: Identifiera, immobilisera och inaktivera</a:t>
                      </a:r>
                      <a:r>
                        <a:rPr lang="sv-SE" sz="1000" kern="100" dirty="0">
                          <a:solidFill>
                            <a:srgbClr val="7E7E7E"/>
                          </a:solidFill>
                          <a:effectLst/>
                          <a:latin typeface="Tahoma" pitchFamily="34" charset="0"/>
                          <a:ea typeface="Tahoma" pitchFamily="34" charset="0"/>
                          <a:cs typeface="Tahoma" pitchFamily="34" charset="0"/>
                        </a:rPr>
                        <a:t>.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3" name="표 42"/>
          <p:cNvGraphicFramePr>
            <a:graphicFrameLocks noGrp="1"/>
          </p:cNvGraphicFramePr>
          <p:nvPr>
            <p:extLst>
              <p:ext uri="{D42A27DB-BD31-4B8C-83A1-F6EECF244321}">
                <p14:modId xmlns:p14="http://schemas.microsoft.com/office/powerpoint/2010/main" val="3022622334"/>
              </p:ext>
            </p:extLst>
          </p:nvPr>
        </p:nvGraphicFramePr>
        <p:xfrm>
          <a:off x="520402" y="5306547"/>
          <a:ext cx="5800725" cy="152400"/>
        </p:xfrm>
        <a:graphic>
          <a:graphicData uri="http://schemas.openxmlformats.org/drawingml/2006/table">
            <a:tbl>
              <a:tblPr/>
              <a:tblGrid>
                <a:gridCol w="580072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Om personer ska hjälpas ur bilen</a:t>
                      </a:r>
                      <a:r>
                        <a:rPr lang="sv-SE" sz="1000" kern="100" dirty="0">
                          <a:solidFill>
                            <a:srgbClr val="7E7E7E"/>
                          </a:solidFill>
                          <a:effectLst/>
                          <a:latin typeface="Tahoma" pitchFamily="34" charset="0"/>
                          <a:ea typeface="Tahoma" pitchFamily="34" charset="0"/>
                          <a:cs typeface="Tahoma" pitchFamily="34" charset="0"/>
                        </a:rPr>
                        <a:t>.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5" name="표 44"/>
          <p:cNvGraphicFramePr>
            <a:graphicFrameLocks noGrp="1"/>
          </p:cNvGraphicFramePr>
          <p:nvPr>
            <p:extLst>
              <p:ext uri="{D42A27DB-BD31-4B8C-83A1-F6EECF244321}">
                <p14:modId xmlns:p14="http://schemas.microsoft.com/office/powerpoint/2010/main" val="503537382"/>
              </p:ext>
            </p:extLst>
          </p:nvPr>
        </p:nvGraphicFramePr>
        <p:xfrm>
          <a:off x="508972" y="5886115"/>
          <a:ext cx="5819775" cy="152400"/>
        </p:xfrm>
        <a:graphic>
          <a:graphicData uri="http://schemas.openxmlformats.org/drawingml/2006/table">
            <a:tbl>
              <a:tblPr/>
              <a:tblGrid>
                <a:gridCol w="58197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a:solidFill>
                            <a:srgbClr val="000000"/>
                          </a:solidFill>
                          <a:effectLst/>
                          <a:latin typeface="Tahoma" pitchFamily="34" charset="0"/>
                          <a:ea typeface="Tahoma" pitchFamily="34" charset="0"/>
                          <a:cs typeface="Tahoma" pitchFamily="34" charset="0"/>
                        </a:rPr>
                        <a:t>Bilen brinner</a:t>
                      </a:r>
                      <a:r>
                        <a:rPr lang="sv-SE" sz="1000" kern="100">
                          <a:solidFill>
                            <a:srgbClr val="7E7E7E"/>
                          </a:solidFill>
                          <a:effectLst/>
                          <a:latin typeface="Tahoma" pitchFamily="34" charset="0"/>
                          <a:ea typeface="Tahoma" pitchFamily="34" charset="0"/>
                          <a:cs typeface="Tahoma" pitchFamily="34" charset="0"/>
                        </a:rPr>
                        <a:t>. . . . . . . . . . . . .  . .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7" name="표 46"/>
          <p:cNvGraphicFramePr>
            <a:graphicFrameLocks noGrp="1"/>
          </p:cNvGraphicFramePr>
          <p:nvPr>
            <p:extLst>
              <p:ext uri="{D42A27DB-BD31-4B8C-83A1-F6EECF244321}">
                <p14:modId xmlns:p14="http://schemas.microsoft.com/office/powerpoint/2010/main" val="2140168517"/>
              </p:ext>
            </p:extLst>
          </p:nvPr>
        </p:nvGraphicFramePr>
        <p:xfrm>
          <a:off x="520402" y="6170994"/>
          <a:ext cx="5572894" cy="152400"/>
        </p:xfrm>
        <a:graphic>
          <a:graphicData uri="http://schemas.openxmlformats.org/drawingml/2006/table">
            <a:tbl>
              <a:tblPr/>
              <a:tblGrid>
                <a:gridCol w="5572894">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dirty="0">
                          <a:solidFill>
                            <a:schemeClr val="tx1">
                              <a:lumMod val="95000"/>
                              <a:lumOff val="5000"/>
                            </a:schemeClr>
                          </a:solidFill>
                          <a:effectLst/>
                          <a:latin typeface="Tahoma" pitchFamily="34" charset="0"/>
                          <a:ea typeface="Tahoma" pitchFamily="34" charset="0"/>
                          <a:cs typeface="Tahoma" pitchFamily="34" charset="0"/>
                        </a:rPr>
                        <a:t>Brandsläckning</a:t>
                      </a:r>
                      <a:r>
                        <a:rPr lang="sv-SE" sz="1000" kern="100" dirty="0">
                          <a:solidFill>
                            <a:srgbClr val="7E7E7E"/>
                          </a:solidFill>
                          <a:effectLst/>
                          <a:latin typeface="Tahoma" pitchFamily="34" charset="0"/>
                          <a:ea typeface="Tahoma" pitchFamily="34" charset="0"/>
                          <a:cs typeface="Tahoma" pitchFamily="34" charset="0"/>
                        </a:rPr>
                        <a:t>. . . . . . . . . . . . . .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9" name="표 48"/>
          <p:cNvGraphicFramePr>
            <a:graphicFrameLocks noGrp="1"/>
          </p:cNvGraphicFramePr>
          <p:nvPr>
            <p:extLst>
              <p:ext uri="{D42A27DB-BD31-4B8C-83A1-F6EECF244321}">
                <p14:modId xmlns:p14="http://schemas.microsoft.com/office/powerpoint/2010/main" val="262121845"/>
              </p:ext>
            </p:extLst>
          </p:nvPr>
        </p:nvGraphicFramePr>
        <p:xfrm>
          <a:off x="520402" y="7054655"/>
          <a:ext cx="5934075" cy="152400"/>
        </p:xfrm>
        <a:graphic>
          <a:graphicData uri="http://schemas.openxmlformats.org/drawingml/2006/table">
            <a:tbl>
              <a:tblPr/>
              <a:tblGrid>
                <a:gridCol w="59340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Skador på högspänningsbatteriet och vätskeläckage.</a:t>
                      </a:r>
                      <a:r>
                        <a:rPr lang="sv-SE" sz="1000" kern="100" dirty="0">
                          <a:solidFill>
                            <a:srgbClr val="7E7E7E"/>
                          </a:solidFill>
                          <a:effectLst/>
                          <a:latin typeface="Tahoma" pitchFamily="34" charset="0"/>
                          <a:ea typeface="Tahoma" pitchFamily="34" charset="0"/>
                          <a:cs typeface="Tahoma" pitchFamily="34" charset="0"/>
                        </a:rPr>
                        <a:t>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4" name="표 63"/>
          <p:cNvGraphicFramePr>
            <a:graphicFrameLocks noGrp="1"/>
          </p:cNvGraphicFramePr>
          <p:nvPr>
            <p:extLst>
              <p:ext uri="{D42A27DB-BD31-4B8C-83A1-F6EECF244321}">
                <p14:modId xmlns:p14="http://schemas.microsoft.com/office/powerpoint/2010/main" val="2419829573"/>
              </p:ext>
            </p:extLst>
          </p:nvPr>
        </p:nvGraphicFramePr>
        <p:xfrm>
          <a:off x="476672" y="7637926"/>
          <a:ext cx="5629275" cy="182880"/>
        </p:xfrm>
        <a:graphic>
          <a:graphicData uri="http://schemas.openxmlformats.org/drawingml/2006/table">
            <a:tbl>
              <a:tblPr/>
              <a:tblGrid>
                <a:gridCol w="56292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200" b="1" kern="100">
                          <a:solidFill>
                            <a:srgbClr val="00359E"/>
                          </a:solidFill>
                          <a:effectLst/>
                          <a:latin typeface="Tahoma" pitchFamily="34" charset="0"/>
                          <a:ea typeface="Tahoma" pitchFamily="34" charset="0"/>
                          <a:cs typeface="Tahoma" pitchFamily="34" charset="0"/>
                        </a:rPr>
                        <a:t>Vägassistans</a:t>
                      </a:r>
                      <a:endParaRPr lang="ko-KR" sz="12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6" name="표 65"/>
          <p:cNvGraphicFramePr>
            <a:graphicFrameLocks noGrp="1"/>
          </p:cNvGraphicFramePr>
          <p:nvPr>
            <p:extLst>
              <p:ext uri="{D42A27DB-BD31-4B8C-83A1-F6EECF244321}">
                <p14:modId xmlns:p14="http://schemas.microsoft.com/office/powerpoint/2010/main" val="4173008096"/>
              </p:ext>
            </p:extLst>
          </p:nvPr>
        </p:nvGraphicFramePr>
        <p:xfrm>
          <a:off x="520402" y="7947992"/>
          <a:ext cx="5934075" cy="152400"/>
        </p:xfrm>
        <a:graphic>
          <a:graphicData uri="http://schemas.openxmlformats.org/drawingml/2006/table">
            <a:tbl>
              <a:tblPr/>
              <a:tblGrid>
                <a:gridCol w="59340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Bogsering</a:t>
                      </a:r>
                      <a:r>
                        <a:rPr lang="sv-SE" sz="1000" kern="100" dirty="0">
                          <a:solidFill>
                            <a:srgbClr val="7E7E7E"/>
                          </a:solidFill>
                          <a:effectLst/>
                          <a:latin typeface="Tahoma" pitchFamily="34" charset="0"/>
                          <a:ea typeface="Tahoma" pitchFamily="34" charset="0"/>
                          <a:cs typeface="Tahoma" pitchFamily="34" charset="0"/>
                        </a:rPr>
                        <a:t>. . . . . . . . . . . . . . .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8" name="표 67"/>
          <p:cNvGraphicFramePr>
            <a:graphicFrameLocks noGrp="1"/>
          </p:cNvGraphicFramePr>
          <p:nvPr>
            <p:extLst>
              <p:ext uri="{D42A27DB-BD31-4B8C-83A1-F6EECF244321}">
                <p14:modId xmlns:p14="http://schemas.microsoft.com/office/powerpoint/2010/main" val="1094646048"/>
              </p:ext>
            </p:extLst>
          </p:nvPr>
        </p:nvGraphicFramePr>
        <p:xfrm>
          <a:off x="520402" y="8236024"/>
          <a:ext cx="5934075" cy="152400"/>
        </p:xfrm>
        <a:graphic>
          <a:graphicData uri="http://schemas.openxmlformats.org/drawingml/2006/table">
            <a:tbl>
              <a:tblPr/>
              <a:tblGrid>
                <a:gridCol w="593407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a:solidFill>
                            <a:srgbClr val="000000"/>
                          </a:solidFill>
                          <a:effectLst/>
                          <a:latin typeface="Tahoma" pitchFamily="34" charset="0"/>
                          <a:ea typeface="Tahoma" pitchFamily="34" charset="0"/>
                          <a:cs typeface="Tahoma" pitchFamily="34" charset="0"/>
                        </a:rPr>
                        <a:t>Start i nödsituation</a:t>
                      </a:r>
                      <a:r>
                        <a:rPr lang="sv-SE" sz="1000" kern="100">
                          <a:solidFill>
                            <a:srgbClr val="7E7E7E"/>
                          </a:solidFill>
                          <a:effectLst/>
                          <a:latin typeface="Tahoma" pitchFamily="34" charset="0"/>
                          <a:ea typeface="Tahoma" pitchFamily="34" charset="0"/>
                          <a:cs typeface="Tahoma" pitchFamily="34" charset="0"/>
                        </a:rPr>
                        <a:t>. . . . . . . .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9" name="표 68"/>
          <p:cNvGraphicFramePr>
            <a:graphicFrameLocks noGrp="1"/>
          </p:cNvGraphicFramePr>
          <p:nvPr>
            <p:extLst>
              <p:ext uri="{D42A27DB-BD31-4B8C-83A1-F6EECF244321}">
                <p14:modId xmlns:p14="http://schemas.microsoft.com/office/powerpoint/2010/main" val="755604076"/>
              </p:ext>
            </p:extLst>
          </p:nvPr>
        </p:nvGraphicFramePr>
        <p:xfrm>
          <a:off x="6165304" y="1043608"/>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0" name="표 69"/>
          <p:cNvGraphicFramePr>
            <a:graphicFrameLocks noGrp="1"/>
          </p:cNvGraphicFramePr>
          <p:nvPr>
            <p:extLst>
              <p:ext uri="{D42A27DB-BD31-4B8C-83A1-F6EECF244321}">
                <p14:modId xmlns:p14="http://schemas.microsoft.com/office/powerpoint/2010/main" val="2388663243"/>
              </p:ext>
            </p:extLst>
          </p:nvPr>
        </p:nvGraphicFramePr>
        <p:xfrm>
          <a:off x="6165304" y="225841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3</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6" name="표 35"/>
          <p:cNvGraphicFramePr>
            <a:graphicFrameLocks noGrp="1"/>
          </p:cNvGraphicFramePr>
          <p:nvPr>
            <p:extLst>
              <p:ext uri="{D42A27DB-BD31-4B8C-83A1-F6EECF244321}">
                <p14:modId xmlns:p14="http://schemas.microsoft.com/office/powerpoint/2010/main" val="4051207770"/>
              </p:ext>
            </p:extLst>
          </p:nvPr>
        </p:nvGraphicFramePr>
        <p:xfrm>
          <a:off x="6165304" y="352617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6</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0" name="표 39"/>
          <p:cNvGraphicFramePr>
            <a:graphicFrameLocks noGrp="1"/>
          </p:cNvGraphicFramePr>
          <p:nvPr>
            <p:extLst>
              <p:ext uri="{D42A27DB-BD31-4B8C-83A1-F6EECF244321}">
                <p14:modId xmlns:p14="http://schemas.microsoft.com/office/powerpoint/2010/main" val="1225681865"/>
              </p:ext>
            </p:extLst>
          </p:nvPr>
        </p:nvGraphicFramePr>
        <p:xfrm>
          <a:off x="6165304" y="5225907"/>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17</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4" name="표 43"/>
          <p:cNvGraphicFramePr>
            <a:graphicFrameLocks noGrp="1"/>
          </p:cNvGraphicFramePr>
          <p:nvPr>
            <p:extLst>
              <p:ext uri="{D42A27DB-BD31-4B8C-83A1-F6EECF244321}">
                <p14:modId xmlns:p14="http://schemas.microsoft.com/office/powerpoint/2010/main" val="4237564240"/>
              </p:ext>
            </p:extLst>
          </p:nvPr>
        </p:nvGraphicFramePr>
        <p:xfrm>
          <a:off x="6165304" y="4935406"/>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12</a:t>
                      </a:r>
                      <a:endParaRPr lang="en-US" alt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8" name="표 47"/>
          <p:cNvGraphicFramePr>
            <a:graphicFrameLocks noGrp="1"/>
          </p:cNvGraphicFramePr>
          <p:nvPr>
            <p:extLst>
              <p:ext uri="{D42A27DB-BD31-4B8C-83A1-F6EECF244321}">
                <p14:modId xmlns:p14="http://schemas.microsoft.com/office/powerpoint/2010/main" val="2663920730"/>
              </p:ext>
            </p:extLst>
          </p:nvPr>
        </p:nvGraphicFramePr>
        <p:xfrm>
          <a:off x="6165304" y="5808836"/>
          <a:ext cx="187325" cy="288032"/>
        </p:xfrm>
        <a:graphic>
          <a:graphicData uri="http://schemas.openxmlformats.org/drawingml/2006/table">
            <a:tbl>
              <a:tblPr/>
              <a:tblGrid>
                <a:gridCol w="187325">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19</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0" name="표 49"/>
          <p:cNvGraphicFramePr>
            <a:graphicFrameLocks noGrp="1"/>
          </p:cNvGraphicFramePr>
          <p:nvPr>
            <p:extLst>
              <p:ext uri="{D42A27DB-BD31-4B8C-83A1-F6EECF244321}">
                <p14:modId xmlns:p14="http://schemas.microsoft.com/office/powerpoint/2010/main" val="2684720834"/>
              </p:ext>
            </p:extLst>
          </p:nvPr>
        </p:nvGraphicFramePr>
        <p:xfrm>
          <a:off x="6165304" y="817240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23</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5" name="표 64"/>
          <p:cNvGraphicFramePr>
            <a:graphicFrameLocks noGrp="1"/>
          </p:cNvGraphicFramePr>
          <p:nvPr>
            <p:extLst>
              <p:ext uri="{D42A27DB-BD31-4B8C-83A1-F6EECF244321}">
                <p14:modId xmlns:p14="http://schemas.microsoft.com/office/powerpoint/2010/main" val="3820474009"/>
              </p:ext>
            </p:extLst>
          </p:nvPr>
        </p:nvGraphicFramePr>
        <p:xfrm>
          <a:off x="6165304" y="7574302"/>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22</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7" name="표 66"/>
          <p:cNvGraphicFramePr>
            <a:graphicFrameLocks noGrp="1"/>
          </p:cNvGraphicFramePr>
          <p:nvPr>
            <p:extLst>
              <p:ext uri="{D42A27DB-BD31-4B8C-83A1-F6EECF244321}">
                <p14:modId xmlns:p14="http://schemas.microsoft.com/office/powerpoint/2010/main" val="2824905824"/>
              </p:ext>
            </p:extLst>
          </p:nvPr>
        </p:nvGraphicFramePr>
        <p:xfrm>
          <a:off x="6165304" y="7884368"/>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22</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76" name="직사각형 75"/>
          <p:cNvSpPr/>
          <p:nvPr/>
        </p:nvSpPr>
        <p:spPr>
          <a:xfrm>
            <a:off x="2420937" y="35496"/>
            <a:ext cx="4437063"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Arial Unicode MS" pitchFamily="50" charset="-127"/>
                <a:cs typeface="Tahoma" pitchFamily="34" charset="0"/>
              </a:rPr>
              <a:t> </a:t>
            </a:r>
            <a:r>
              <a:rPr lang="sv-SE" sz="1400" dirty="0">
                <a:latin typeface="Tahoma" pitchFamily="34" charset="0"/>
                <a:ea typeface="Tahoma" pitchFamily="34" charset="0"/>
                <a:cs typeface="Tahoma" pitchFamily="34" charset="0"/>
              </a:rPr>
              <a:t>Innehåll</a:t>
            </a:r>
            <a:endParaRPr lang="ko-KR" altLang="en-US" sz="1400" dirty="0">
              <a:latin typeface="Tahoma" pitchFamily="34" charset="0"/>
              <a:ea typeface="Arial Unicode MS" pitchFamily="50" charset="-127"/>
              <a:cs typeface="Tahoma" pitchFamily="34" charset="0"/>
            </a:endParaRPr>
          </a:p>
        </p:txBody>
      </p:sp>
      <p:graphicFrame>
        <p:nvGraphicFramePr>
          <p:cNvPr id="72" name="표 71"/>
          <p:cNvGraphicFramePr>
            <a:graphicFrameLocks noGrp="1"/>
          </p:cNvGraphicFramePr>
          <p:nvPr>
            <p:extLst>
              <p:ext uri="{D42A27DB-BD31-4B8C-83A1-F6EECF244321}">
                <p14:modId xmlns:p14="http://schemas.microsoft.com/office/powerpoint/2010/main" val="302723739"/>
              </p:ext>
            </p:extLst>
          </p:nvPr>
        </p:nvGraphicFramePr>
        <p:xfrm>
          <a:off x="6165304" y="6991031"/>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21</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3" name="표 72"/>
          <p:cNvGraphicFramePr>
            <a:graphicFrameLocks noGrp="1"/>
          </p:cNvGraphicFramePr>
          <p:nvPr>
            <p:extLst>
              <p:ext uri="{D42A27DB-BD31-4B8C-83A1-F6EECF244321}">
                <p14:modId xmlns:p14="http://schemas.microsoft.com/office/powerpoint/2010/main" val="2959167316"/>
              </p:ext>
            </p:extLst>
          </p:nvPr>
        </p:nvGraphicFramePr>
        <p:xfrm>
          <a:off x="6165304" y="6090518"/>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19</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5" name="표 74"/>
          <p:cNvGraphicFramePr>
            <a:graphicFrameLocks noGrp="1"/>
          </p:cNvGraphicFramePr>
          <p:nvPr>
            <p:extLst>
              <p:ext uri="{D42A27DB-BD31-4B8C-83A1-F6EECF244321}">
                <p14:modId xmlns:p14="http://schemas.microsoft.com/office/powerpoint/2010/main" val="3132895948"/>
              </p:ext>
            </p:extLst>
          </p:nvPr>
        </p:nvGraphicFramePr>
        <p:xfrm>
          <a:off x="6165304" y="4647374"/>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12</a:t>
                      </a:r>
                      <a:endParaRPr lang="en-US" alt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78" name="표 77"/>
          <p:cNvGraphicFramePr>
            <a:graphicFrameLocks noGrp="1"/>
          </p:cNvGraphicFramePr>
          <p:nvPr>
            <p:extLst>
              <p:ext uri="{D42A27DB-BD31-4B8C-83A1-F6EECF244321}">
                <p14:modId xmlns:p14="http://schemas.microsoft.com/office/powerpoint/2010/main" val="2997878096"/>
              </p:ext>
            </p:extLst>
          </p:nvPr>
        </p:nvGraphicFramePr>
        <p:xfrm>
          <a:off x="6165304" y="403321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dirty="0">
                          <a:solidFill>
                            <a:schemeClr val="tx1"/>
                          </a:solidFill>
                          <a:effectLst/>
                          <a:latin typeface="기아 Light" pitchFamily="50" charset="-127"/>
                          <a:ea typeface="기아 Light" pitchFamily="50" charset="-127"/>
                          <a:cs typeface="Times New Roman"/>
                        </a:rPr>
                        <a:t>10</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0" name="표 79"/>
          <p:cNvGraphicFramePr>
            <a:graphicFrameLocks noGrp="1"/>
          </p:cNvGraphicFramePr>
          <p:nvPr>
            <p:extLst>
              <p:ext uri="{D42A27DB-BD31-4B8C-83A1-F6EECF244321}">
                <p14:modId xmlns:p14="http://schemas.microsoft.com/office/powerpoint/2010/main" val="3605876828"/>
              </p:ext>
            </p:extLst>
          </p:nvPr>
        </p:nvGraphicFramePr>
        <p:xfrm>
          <a:off x="6165304" y="3757052"/>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7</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1" name="표 80"/>
          <p:cNvGraphicFramePr>
            <a:graphicFrameLocks noGrp="1"/>
          </p:cNvGraphicFramePr>
          <p:nvPr>
            <p:extLst>
              <p:ext uri="{D42A27DB-BD31-4B8C-83A1-F6EECF244321}">
                <p14:modId xmlns:p14="http://schemas.microsoft.com/office/powerpoint/2010/main" val="1869607479"/>
              </p:ext>
            </p:extLst>
          </p:nvPr>
        </p:nvGraphicFramePr>
        <p:xfrm>
          <a:off x="6165304" y="316613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6</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2" name="표 81"/>
          <p:cNvGraphicFramePr>
            <a:graphicFrameLocks noGrp="1"/>
          </p:cNvGraphicFramePr>
          <p:nvPr>
            <p:extLst>
              <p:ext uri="{D42A27DB-BD31-4B8C-83A1-F6EECF244321}">
                <p14:modId xmlns:p14="http://schemas.microsoft.com/office/powerpoint/2010/main" val="2018777587"/>
              </p:ext>
            </p:extLst>
          </p:nvPr>
        </p:nvGraphicFramePr>
        <p:xfrm>
          <a:off x="6165304" y="2546442"/>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3</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3" name="표 82"/>
          <p:cNvGraphicFramePr>
            <a:graphicFrameLocks noGrp="1"/>
          </p:cNvGraphicFramePr>
          <p:nvPr>
            <p:extLst>
              <p:ext uri="{D42A27DB-BD31-4B8C-83A1-F6EECF244321}">
                <p14:modId xmlns:p14="http://schemas.microsoft.com/office/powerpoint/2010/main" val="269510911"/>
              </p:ext>
            </p:extLst>
          </p:nvPr>
        </p:nvGraphicFramePr>
        <p:xfrm>
          <a:off x="520402" y="1458888"/>
          <a:ext cx="5953125" cy="152400"/>
        </p:xfrm>
        <a:graphic>
          <a:graphicData uri="http://schemas.openxmlformats.org/drawingml/2006/table">
            <a:tbl>
              <a:tblPr/>
              <a:tblGrid>
                <a:gridCol w="5953125">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a:solidFill>
                            <a:schemeClr val="tx1">
                              <a:lumMod val="95000"/>
                              <a:lumOff val="5000"/>
                            </a:schemeClr>
                          </a:solidFill>
                          <a:effectLst/>
                          <a:latin typeface="Tahoma" pitchFamily="34" charset="0"/>
                          <a:ea typeface="Tahoma" pitchFamily="34" charset="0"/>
                          <a:cs typeface="Tahoma" pitchFamily="34" charset="0"/>
                        </a:rPr>
                        <a:t>Dokumentets syfte</a:t>
                      </a:r>
                      <a:r>
                        <a:rPr lang="sv-SE" sz="1000" b="0" kern="100">
                          <a:solidFill>
                            <a:srgbClr val="7E7E7E"/>
                          </a:solidFill>
                          <a:effectLst/>
                          <a:latin typeface="Tahoma" pitchFamily="34" charset="0"/>
                          <a:ea typeface="Tahoma" pitchFamily="34" charset="0"/>
                          <a:cs typeface="Tahoma" pitchFamily="34" charset="0"/>
                        </a:rPr>
                        <a:t>. . . . . . . . . . . . . . . . . . . . . . . . . . . . . . . . . . . . . . . .  . . . . . . . . . . . . . . . . .</a:t>
                      </a:r>
                      <a:endParaRPr lang="ko-KR" sz="1000" b="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4" name="표 83"/>
          <p:cNvGraphicFramePr>
            <a:graphicFrameLocks noGrp="1"/>
          </p:cNvGraphicFramePr>
          <p:nvPr>
            <p:extLst>
              <p:ext uri="{D42A27DB-BD31-4B8C-83A1-F6EECF244321}">
                <p14:modId xmlns:p14="http://schemas.microsoft.com/office/powerpoint/2010/main" val="4095201663"/>
              </p:ext>
            </p:extLst>
          </p:nvPr>
        </p:nvGraphicFramePr>
        <p:xfrm>
          <a:off x="520402" y="1755304"/>
          <a:ext cx="5848350" cy="152400"/>
        </p:xfrm>
        <a:graphic>
          <a:graphicData uri="http://schemas.openxmlformats.org/drawingml/2006/table">
            <a:tbl>
              <a:tblPr/>
              <a:tblGrid>
                <a:gridCol w="5848350">
                  <a:extLst>
                    <a:ext uri="{9D8B030D-6E8A-4147-A177-3AD203B41FA5}">
                      <a16:colId xmlns:a16="http://schemas.microsoft.com/office/drawing/2014/main" xmlns="" val="20000"/>
                    </a:ext>
                  </a:extLst>
                </a:gridCol>
              </a:tblGrid>
              <a:tr h="45719">
                <a:tc>
                  <a:txBody>
                    <a:bodyPr/>
                    <a:lstStyle/>
                    <a:p>
                      <a:pPr algn="l" rtl="0" latinLnBrk="0">
                        <a:spcAft>
                          <a:spcPts val="0"/>
                        </a:spcAft>
                      </a:pPr>
                      <a:r>
                        <a:rPr lang="sv-SE" sz="1000" kern="100">
                          <a:solidFill>
                            <a:schemeClr val="tx1"/>
                          </a:solidFill>
                          <a:effectLst/>
                          <a:latin typeface="Tahoma" pitchFamily="34" charset="0"/>
                          <a:ea typeface="Tahoma" pitchFamily="34" charset="0"/>
                          <a:cs typeface="Tahoma" pitchFamily="34" charset="0"/>
                        </a:rPr>
                        <a:t>Fordonsbeskrivning. . . . . . . . . . . . . . . . . . . . . . . . . . . . . </a:t>
                      </a:r>
                      <a:r>
                        <a:rPr lang="sv-SE" sz="1000" b="0" kern="100">
                          <a:solidFill>
                            <a:srgbClr val="7E7E7E"/>
                          </a:solidFill>
                          <a:effectLst/>
                          <a:latin typeface="Tahoma" pitchFamily="34" charset="0"/>
                          <a:ea typeface="Tahoma" pitchFamily="34" charset="0"/>
                          <a:cs typeface="Tahoma" pitchFamily="34" charset="0"/>
                        </a:rPr>
                        <a:t>. . . . . . . . . . . . . </a:t>
                      </a:r>
                      <a:r>
                        <a:rPr lang="sv-SE" sz="1000" kern="100">
                          <a:solidFill>
                            <a:schemeClr val="tx1"/>
                          </a:solidFill>
                          <a:effectLst/>
                          <a:latin typeface="Tahoma" pitchFamily="34" charset="0"/>
                          <a:ea typeface="Tahoma" pitchFamily="34" charset="0"/>
                          <a:cs typeface="Tahoma" pitchFamily="34" charset="0"/>
                        </a:rPr>
                        <a:t>. . . . . . . . . . . . . . . .</a:t>
                      </a:r>
                      <a:endParaRPr lang="ko-KR" sz="1050" kern="100" dirty="0">
                        <a:solidFill>
                          <a:schemeClr val="tx1"/>
                        </a:solidFill>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5" name="표 84"/>
          <p:cNvGraphicFramePr>
            <a:graphicFrameLocks noGrp="1"/>
          </p:cNvGraphicFramePr>
          <p:nvPr>
            <p:extLst>
              <p:ext uri="{D42A27DB-BD31-4B8C-83A1-F6EECF244321}">
                <p14:modId xmlns:p14="http://schemas.microsoft.com/office/powerpoint/2010/main" val="227102828"/>
              </p:ext>
            </p:extLst>
          </p:nvPr>
        </p:nvGraphicFramePr>
        <p:xfrm>
          <a:off x="6165304" y="1403648"/>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86" name="표 85"/>
          <p:cNvGraphicFramePr>
            <a:graphicFrameLocks noGrp="1"/>
          </p:cNvGraphicFramePr>
          <p:nvPr>
            <p:extLst>
              <p:ext uri="{D42A27DB-BD31-4B8C-83A1-F6EECF244321}">
                <p14:modId xmlns:p14="http://schemas.microsoft.com/office/powerpoint/2010/main" val="1757107047"/>
              </p:ext>
            </p:extLst>
          </p:nvPr>
        </p:nvGraphicFramePr>
        <p:xfrm>
          <a:off x="6165304" y="169168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1" name="표 50"/>
          <p:cNvGraphicFramePr>
            <a:graphicFrameLocks noGrp="1"/>
          </p:cNvGraphicFramePr>
          <p:nvPr>
            <p:extLst>
              <p:ext uri="{D42A27DB-BD31-4B8C-83A1-F6EECF244321}">
                <p14:modId xmlns:p14="http://schemas.microsoft.com/office/powerpoint/2010/main" val="2911503099"/>
              </p:ext>
            </p:extLst>
          </p:nvPr>
        </p:nvGraphicFramePr>
        <p:xfrm>
          <a:off x="520025" y="5598436"/>
          <a:ext cx="5800725" cy="152400"/>
        </p:xfrm>
        <a:graphic>
          <a:graphicData uri="http://schemas.openxmlformats.org/drawingml/2006/table">
            <a:tbl>
              <a:tblPr/>
              <a:tblGrid>
                <a:gridCol w="5800725">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000" kern="100" dirty="0">
                          <a:solidFill>
                            <a:srgbClr val="000000"/>
                          </a:solidFill>
                          <a:effectLst/>
                          <a:latin typeface="Tahoma" pitchFamily="34" charset="0"/>
                          <a:ea typeface="Tahoma" pitchFamily="34" charset="0"/>
                          <a:cs typeface="Tahoma" pitchFamily="34" charset="0"/>
                        </a:rPr>
                        <a:t>UNDVIK ATT KAPA I DESSA ZONER</a:t>
                      </a:r>
                      <a:r>
                        <a:rPr lang="sv-SE" sz="1000" kern="100" dirty="0">
                          <a:solidFill>
                            <a:srgbClr val="7E7E7E"/>
                          </a:solidFill>
                          <a:effectLst/>
                          <a:latin typeface="Tahoma" pitchFamily="34" charset="0"/>
                          <a:ea typeface="Tahoma" pitchFamily="34" charset="0"/>
                          <a:cs typeface="Tahoma" pitchFamily="34" charset="0"/>
                        </a:rPr>
                        <a:t>.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2" name="표 51"/>
          <p:cNvGraphicFramePr>
            <a:graphicFrameLocks noGrp="1"/>
          </p:cNvGraphicFramePr>
          <p:nvPr>
            <p:extLst>
              <p:ext uri="{D42A27DB-BD31-4B8C-83A1-F6EECF244321}">
                <p14:modId xmlns:p14="http://schemas.microsoft.com/office/powerpoint/2010/main" val="670068317"/>
              </p:ext>
            </p:extLst>
          </p:nvPr>
        </p:nvGraphicFramePr>
        <p:xfrm>
          <a:off x="6165304" y="5530496"/>
          <a:ext cx="187325" cy="288032"/>
        </p:xfrm>
        <a:graphic>
          <a:graphicData uri="http://schemas.openxmlformats.org/drawingml/2006/table">
            <a:tbl>
              <a:tblPr/>
              <a:tblGrid>
                <a:gridCol w="187325">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18</a:t>
                      </a:r>
                      <a:endParaRPr lang="ko-KR" sz="1000" b="0" kern="100" dirty="0">
                        <a:solidFill>
                          <a:schemeClr val="tx1"/>
                        </a:solidFill>
                        <a:effectLst/>
                        <a:latin typeface="기아 Light" pitchFamily="50" charset="-127"/>
                        <a:ea typeface="기아 Light" pitchFamily="50" charset="-127"/>
                        <a:cs typeface="Times New Roman"/>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6" name="표 45"/>
          <p:cNvGraphicFramePr>
            <a:graphicFrameLocks noGrp="1"/>
          </p:cNvGraphicFramePr>
          <p:nvPr>
            <p:extLst>
              <p:ext uri="{D42A27DB-BD31-4B8C-83A1-F6EECF244321}">
                <p14:modId xmlns:p14="http://schemas.microsoft.com/office/powerpoint/2010/main" val="188129357"/>
              </p:ext>
            </p:extLst>
          </p:nvPr>
        </p:nvGraphicFramePr>
        <p:xfrm>
          <a:off x="520402" y="6465376"/>
          <a:ext cx="5572894" cy="152400"/>
        </p:xfrm>
        <a:graphic>
          <a:graphicData uri="http://schemas.openxmlformats.org/drawingml/2006/table">
            <a:tbl>
              <a:tblPr/>
              <a:tblGrid>
                <a:gridCol w="5572894">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a:solidFill>
                            <a:schemeClr val="tx1">
                              <a:lumMod val="95000"/>
                              <a:lumOff val="5000"/>
                            </a:schemeClr>
                          </a:solidFill>
                          <a:effectLst/>
                          <a:latin typeface="Tahoma" pitchFamily="34" charset="0"/>
                          <a:ea typeface="Tahoma" pitchFamily="34" charset="0"/>
                          <a:cs typeface="Tahoma" pitchFamily="34" charset="0"/>
                        </a:rPr>
                        <a:t>Brandsläckare</a:t>
                      </a:r>
                      <a:r>
                        <a:rPr lang="sv-SE" sz="1000" kern="100">
                          <a:solidFill>
                            <a:srgbClr val="7E7E7E"/>
                          </a:solidFill>
                          <a:effectLst/>
                          <a:latin typeface="Tahoma" pitchFamily="34" charset="0"/>
                          <a:ea typeface="Tahoma" pitchFamily="34" charset="0"/>
                          <a:cs typeface="Tahoma" pitchFamily="34" charset="0"/>
                        </a:rPr>
                        <a:t>. . . . . . . . . . . . . . . . . . . . . . . . . . . . .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6" name="표 55"/>
          <p:cNvGraphicFramePr>
            <a:graphicFrameLocks noGrp="1"/>
          </p:cNvGraphicFramePr>
          <p:nvPr>
            <p:extLst>
              <p:ext uri="{D42A27DB-BD31-4B8C-83A1-F6EECF244321}">
                <p14:modId xmlns:p14="http://schemas.microsoft.com/office/powerpoint/2010/main" val="129467983"/>
              </p:ext>
            </p:extLst>
          </p:nvPr>
        </p:nvGraphicFramePr>
        <p:xfrm>
          <a:off x="6165304" y="6397600"/>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20</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7" name="표 56"/>
          <p:cNvGraphicFramePr>
            <a:graphicFrameLocks noGrp="1"/>
          </p:cNvGraphicFramePr>
          <p:nvPr>
            <p:extLst>
              <p:ext uri="{D42A27DB-BD31-4B8C-83A1-F6EECF244321}">
                <p14:modId xmlns:p14="http://schemas.microsoft.com/office/powerpoint/2010/main" val="4221194541"/>
              </p:ext>
            </p:extLst>
          </p:nvPr>
        </p:nvGraphicFramePr>
        <p:xfrm>
          <a:off x="520402" y="6759758"/>
          <a:ext cx="5572894" cy="152400"/>
        </p:xfrm>
        <a:graphic>
          <a:graphicData uri="http://schemas.openxmlformats.org/drawingml/2006/table">
            <a:tbl>
              <a:tblPr/>
              <a:tblGrid>
                <a:gridCol w="5572894">
                  <a:extLst>
                    <a:ext uri="{9D8B030D-6E8A-4147-A177-3AD203B41FA5}">
                      <a16:colId xmlns:a16="http://schemas.microsoft.com/office/drawing/2014/main" xmlns="" val="20000"/>
                    </a:ext>
                  </a:extLst>
                </a:gridCol>
              </a:tblGrid>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v-SE" sz="1000" b="0" kern="100" dirty="0">
                          <a:solidFill>
                            <a:schemeClr val="tx1">
                              <a:lumMod val="95000"/>
                              <a:lumOff val="5000"/>
                            </a:schemeClr>
                          </a:solidFill>
                          <a:effectLst/>
                          <a:latin typeface="Tahoma" pitchFamily="34" charset="0"/>
                          <a:ea typeface="Tahoma" pitchFamily="34" charset="0"/>
                          <a:cs typeface="Tahoma" pitchFamily="34" charset="0"/>
                        </a:rPr>
                        <a:t>Fordon som helt eller delvis befinner sig under vatten</a:t>
                      </a:r>
                      <a:r>
                        <a:rPr lang="sv-SE" sz="1000" kern="100" dirty="0">
                          <a:solidFill>
                            <a:srgbClr val="7E7E7E"/>
                          </a:solidFill>
                          <a:effectLst/>
                          <a:latin typeface="Tahoma" pitchFamily="34" charset="0"/>
                          <a:ea typeface="Tahoma" pitchFamily="34" charset="0"/>
                          <a:cs typeface="Tahoma" pitchFamily="34" charset="0"/>
                        </a:rPr>
                        <a:t> . . . . . . . . . . . . . . . . . . . . . . . . . . . . . . . . . </a:t>
                      </a:r>
                      <a:endParaRPr lang="ko-KR" sz="1000" kern="100" dirty="0">
                        <a:effectLst/>
                        <a:latin typeface="Tahoma" pitchFamily="34" charset="0"/>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8" name="표 57"/>
          <p:cNvGraphicFramePr>
            <a:graphicFrameLocks noGrp="1"/>
          </p:cNvGraphicFramePr>
          <p:nvPr>
            <p:extLst>
              <p:ext uri="{D42A27DB-BD31-4B8C-83A1-F6EECF244321}">
                <p14:modId xmlns:p14="http://schemas.microsoft.com/office/powerpoint/2010/main" val="261826596"/>
              </p:ext>
            </p:extLst>
          </p:nvPr>
        </p:nvGraphicFramePr>
        <p:xfrm>
          <a:off x="6165304" y="6685632"/>
          <a:ext cx="288032" cy="288032"/>
        </p:xfrm>
        <a:graphic>
          <a:graphicData uri="http://schemas.openxmlformats.org/drawingml/2006/table">
            <a:tbl>
              <a:tblPr/>
              <a:tblGrid>
                <a:gridCol w="28803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000" b="0" kern="100">
                          <a:solidFill>
                            <a:schemeClr val="tx1"/>
                          </a:solidFill>
                          <a:effectLst/>
                          <a:latin typeface="기아 Light" pitchFamily="50" charset="-127"/>
                          <a:ea typeface="기아 Light" pitchFamily="50" charset="-127"/>
                          <a:cs typeface="Times New Roman"/>
                        </a:rPr>
                        <a:t>20</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59" name="그룹 58"/>
          <p:cNvGrpSpPr/>
          <p:nvPr/>
        </p:nvGrpSpPr>
        <p:grpSpPr>
          <a:xfrm>
            <a:off x="307256" y="112112"/>
            <a:ext cx="1800200" cy="529928"/>
            <a:chOff x="1956101" y="7496459"/>
            <a:chExt cx="3019616" cy="888890"/>
          </a:xfrm>
        </p:grpSpPr>
        <p:pic>
          <p:nvPicPr>
            <p:cNvPr id="60" name="Picture 3" descr="C:\Users\Administrator\Desktop\DE LOGO(먹)플러그인 하이브리드.jpg"/>
            <p:cNvPicPr>
              <a:picLocks noChangeAspect="1" noChangeArrowheads="1"/>
            </p:cNvPicPr>
            <p:nvPr/>
          </p:nvPicPr>
          <p:blipFill rotWithShape="1">
            <a:blip r:embed="rId2">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61" name="그림 6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683861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
          <p:cNvGrpSpPr/>
          <p:nvPr/>
        </p:nvGrpSpPr>
        <p:grpSpPr>
          <a:xfrm>
            <a:off x="305155" y="2563968"/>
            <a:ext cx="6364205" cy="6400520"/>
            <a:chOff x="305155" y="2563968"/>
            <a:chExt cx="6364205" cy="6400520"/>
          </a:xfrm>
        </p:grpSpPr>
        <p:pic>
          <p:nvPicPr>
            <p:cNvPr id="2050"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155" y="2563968"/>
              <a:ext cx="6364205" cy="64005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409" t="21637" r="47797" b="8378"/>
            <a:stretch/>
          </p:blipFill>
          <p:spPr bwMode="auto">
            <a:xfrm>
              <a:off x="565572" y="2687092"/>
              <a:ext cx="5829116" cy="5010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18</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622638817"/>
              </p:ext>
            </p:extLst>
          </p:nvPr>
        </p:nvGraphicFramePr>
        <p:xfrm>
          <a:off x="337287" y="748506"/>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solidFill>
                          <a:effectLst/>
                          <a:latin typeface="Tahoma" pitchFamily="34" charset="0"/>
                          <a:ea typeface="Tahoma" pitchFamily="34" charset="0"/>
                          <a:cs typeface="Tahoma" pitchFamily="34" charset="0"/>
                        </a:rPr>
                        <a:t>UNDVIK ATT KAPA I DESSA ZONER</a:t>
                      </a:r>
                      <a:endParaRPr lang="ko-KR" sz="1000" kern="100" dirty="0">
                        <a:solidFill>
                          <a:schemeClr val="tx1"/>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03" name="표 102"/>
          <p:cNvGraphicFramePr>
            <a:graphicFrameLocks noGrp="1"/>
          </p:cNvGraphicFramePr>
          <p:nvPr>
            <p:extLst>
              <p:ext uri="{D42A27DB-BD31-4B8C-83A1-F6EECF244321}">
                <p14:modId xmlns:p14="http://schemas.microsoft.com/office/powerpoint/2010/main" val="3442202098"/>
              </p:ext>
            </p:extLst>
          </p:nvPr>
        </p:nvGraphicFramePr>
        <p:xfrm>
          <a:off x="473224" y="2051720"/>
          <a:ext cx="6182444" cy="365760"/>
        </p:xfrm>
        <a:graphic>
          <a:graphicData uri="http://schemas.openxmlformats.org/drawingml/2006/table">
            <a:tbl>
              <a:tblPr/>
              <a:tblGrid>
                <a:gridCol w="6182444">
                  <a:extLst>
                    <a:ext uri="{9D8B030D-6E8A-4147-A177-3AD203B41FA5}">
                      <a16:colId xmlns:a16="http://schemas.microsoft.com/office/drawing/2014/main" xmlns="" val="20000"/>
                    </a:ext>
                  </a:extLst>
                </a:gridCol>
              </a:tblGrid>
              <a:tr h="350874">
                <a:tc>
                  <a:txBody>
                    <a:bodyPr/>
                    <a:lstStyle/>
                    <a:p>
                      <a:pPr marL="109538" marR="0" indent="0" algn="l" defTabSz="914400" rtl="0" eaLnBrk="1" fontAlgn="auto" latinLnBrk="0" hangingPunct="1">
                        <a:lnSpc>
                          <a:spcPct val="100000"/>
                        </a:lnSpc>
                        <a:spcBef>
                          <a:spcPts val="0"/>
                        </a:spcBef>
                        <a:spcAft>
                          <a:spcPts val="0"/>
                        </a:spcAft>
                        <a:buClrTx/>
                        <a:buSzTx/>
                        <a:buFontTx/>
                        <a:buNone/>
                        <a:tabLst/>
                        <a:defRPr/>
                      </a:pPr>
                      <a:r>
                        <a:rPr lang="sv-SE" sz="1200" b="0" i="1" u="none" strike="noStrike" kern="1200" dirty="0">
                          <a:solidFill>
                            <a:schemeClr val="tx1"/>
                          </a:solidFill>
                          <a:latin typeface="Tahoma" pitchFamily="34" charset="0"/>
                          <a:ea typeface="Tahoma" pitchFamily="34" charset="0"/>
                          <a:cs typeface="Tahoma" pitchFamily="34" charset="0"/>
                        </a:rPr>
                        <a:t>Försök inte att komma in i fordonet genom att skära igenom de zoner som anges </a:t>
                      </a:r>
                      <a:br>
                        <a:rPr lang="sv-SE" sz="1200" b="0" i="1" u="none" strike="noStrike" kern="1200" dirty="0">
                          <a:solidFill>
                            <a:schemeClr val="tx1"/>
                          </a:solidFill>
                          <a:latin typeface="Tahoma" pitchFamily="34" charset="0"/>
                          <a:ea typeface="Tahoma" pitchFamily="34" charset="0"/>
                          <a:cs typeface="Tahoma" pitchFamily="34" charset="0"/>
                        </a:rPr>
                      </a:br>
                      <a:r>
                        <a:rPr lang="sv-SE" sz="1200" b="0" i="1" u="none" strike="noStrike" kern="1200" dirty="0">
                          <a:solidFill>
                            <a:schemeClr val="tx1"/>
                          </a:solidFill>
                          <a:latin typeface="Tahoma" pitchFamily="34" charset="0"/>
                          <a:ea typeface="Tahoma" pitchFamily="34" charset="0"/>
                          <a:cs typeface="Tahoma" pitchFamily="34" charset="0"/>
                        </a:rPr>
                        <a:t>i bilden nedan.  Kapning i dessa zoner kan leda till dödsfall genom explosion eller elstöt. </a:t>
                      </a:r>
                      <a:endParaRPr lang="ko-KR" sz="1200" i="1" kern="100" dirty="0">
                        <a:solidFill>
                          <a:schemeClr val="tx1"/>
                        </a:solidFill>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0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95" t="21070" r="90717" b="76671"/>
          <a:stretch/>
        </p:blipFill>
        <p:spPr bwMode="auto">
          <a:xfrm>
            <a:off x="462980" y="1654406"/>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 name="직사각형 105"/>
          <p:cNvSpPr/>
          <p:nvPr/>
        </p:nvSpPr>
        <p:spPr>
          <a:xfrm>
            <a:off x="415905" y="1602070"/>
            <a:ext cx="6239763" cy="96189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aphicFrame>
        <p:nvGraphicFramePr>
          <p:cNvPr id="107" name="표 106"/>
          <p:cNvGraphicFramePr>
            <a:graphicFrameLocks noGrp="1"/>
          </p:cNvGraphicFramePr>
          <p:nvPr>
            <p:extLst>
              <p:ext uri="{D42A27DB-BD31-4B8C-83A1-F6EECF244321}">
                <p14:modId xmlns:p14="http://schemas.microsoft.com/office/powerpoint/2010/main" val="3101144741"/>
              </p:ext>
            </p:extLst>
          </p:nvPr>
        </p:nvGraphicFramePr>
        <p:xfrm>
          <a:off x="337287" y="967216"/>
          <a:ext cx="6692113" cy="511366"/>
        </p:xfrm>
        <a:graphic>
          <a:graphicData uri="http://schemas.openxmlformats.org/drawingml/2006/table">
            <a:tbl>
              <a:tblPr/>
              <a:tblGrid>
                <a:gridCol w="6692113">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spc="-20" baseline="0" dirty="0">
                          <a:solidFill>
                            <a:srgbClr val="000000"/>
                          </a:solidFill>
                          <a:effectLst/>
                          <a:latin typeface="Tahoma" pitchFamily="34" charset="0"/>
                          <a:ea typeface="Tahoma" pitchFamily="34" charset="0"/>
                          <a:cs typeface="Tahoma" pitchFamily="34" charset="0"/>
                        </a:rPr>
                        <a:t>Områden som är gulmarkerade anger zoner där kapning inte får utföras under räddningsarbetet </a:t>
                      </a:r>
                      <a:br>
                        <a:rPr lang="sv-SE" sz="1200" kern="100" spc="-20" baseline="0" dirty="0">
                          <a:solidFill>
                            <a:srgbClr val="000000"/>
                          </a:solidFill>
                          <a:effectLst/>
                          <a:latin typeface="Tahoma" pitchFamily="34" charset="0"/>
                          <a:ea typeface="Tahoma" pitchFamily="34" charset="0"/>
                          <a:cs typeface="Tahoma" pitchFamily="34" charset="0"/>
                        </a:rPr>
                      </a:br>
                      <a:r>
                        <a:rPr lang="sv-SE" sz="1200" kern="100" spc="-20" baseline="0" dirty="0">
                          <a:solidFill>
                            <a:srgbClr val="000000"/>
                          </a:solidFill>
                          <a:effectLst/>
                          <a:latin typeface="Tahoma" pitchFamily="34" charset="0"/>
                          <a:ea typeface="Tahoma" pitchFamily="34" charset="0"/>
                          <a:cs typeface="Tahoma" pitchFamily="34" charset="0"/>
                        </a:rPr>
                        <a:t>på grund av hög spänning och risker kopplade till gasuppblåsare och krockkuddar.</a:t>
                      </a:r>
                      <a:endParaRPr lang="en-US" altLang="ko-KR" sz="1200" kern="100" spc="-20" baseline="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17" name="그룹 16"/>
          <p:cNvGrpSpPr/>
          <p:nvPr/>
        </p:nvGrpSpPr>
        <p:grpSpPr>
          <a:xfrm>
            <a:off x="307256" y="112112"/>
            <a:ext cx="1800200" cy="529928"/>
            <a:chOff x="1956101" y="7496459"/>
            <a:chExt cx="3019616" cy="888890"/>
          </a:xfrm>
        </p:grpSpPr>
        <p:pic>
          <p:nvPicPr>
            <p:cNvPr id="18" name="Picture 3" descr="C:\Users\Administrator\Desktop\DE LOGO(먹)플러그인 하이브리드.jpg"/>
            <p:cNvPicPr>
              <a:picLocks noChangeAspect="1" noChangeArrowheads="1"/>
            </p:cNvPicPr>
            <p:nvPr/>
          </p:nvPicPr>
          <p:blipFill rotWithShape="1">
            <a:blip r:embed="rId5">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9" name="그림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
        <p:nvSpPr>
          <p:cNvPr id="21" name="TextBox 20">
            <a:extLst>
              <a:ext uri="{FF2B5EF4-FFF2-40B4-BE49-F238E27FC236}">
                <a16:creationId xmlns:a16="http://schemas.microsoft.com/office/drawing/2014/main" xmlns="" id="{B3207E6C-5FBE-4701-B5BF-6CD9D4D7E568}"/>
              </a:ext>
            </a:extLst>
          </p:cNvPr>
          <p:cNvSpPr txBox="1"/>
          <p:nvPr/>
        </p:nvSpPr>
        <p:spPr>
          <a:xfrm>
            <a:off x="724079" y="7964685"/>
            <a:ext cx="1768817" cy="215444"/>
          </a:xfrm>
          <a:prstGeom prst="rect">
            <a:avLst/>
          </a:prstGeom>
          <a:solidFill>
            <a:schemeClr val="bg1"/>
          </a:solidFill>
        </p:spPr>
        <p:txBody>
          <a:bodyPr wrap="square">
            <a:spAutoFit/>
          </a:bodyPr>
          <a:lstStyle/>
          <a:p>
            <a:r>
              <a:rPr lang="en-US" sz="800" dirty="0" err="1"/>
              <a:t>Krockkudde</a:t>
            </a:r>
            <a:r>
              <a:rPr lang="en-US" sz="800" dirty="0"/>
              <a:t> </a:t>
            </a:r>
            <a:r>
              <a:rPr lang="en-US" sz="800" dirty="0" err="1"/>
              <a:t>och</a:t>
            </a:r>
            <a:r>
              <a:rPr lang="en-US" sz="800" dirty="0"/>
              <a:t> </a:t>
            </a:r>
            <a:r>
              <a:rPr lang="en-US" sz="800" dirty="0" err="1"/>
              <a:t>gasuppblåsare</a:t>
            </a:r>
            <a:endParaRPr lang="en-US" sz="800" dirty="0"/>
          </a:p>
        </p:txBody>
      </p:sp>
      <p:sp>
        <p:nvSpPr>
          <p:cNvPr id="22" name="TextBox 21">
            <a:extLst>
              <a:ext uri="{FF2B5EF4-FFF2-40B4-BE49-F238E27FC236}">
                <a16:creationId xmlns:a16="http://schemas.microsoft.com/office/drawing/2014/main" xmlns="" id="{1C73625F-007C-41CC-A0F9-4A4807F45F41}"/>
              </a:ext>
            </a:extLst>
          </p:cNvPr>
          <p:cNvSpPr txBox="1"/>
          <p:nvPr/>
        </p:nvSpPr>
        <p:spPr>
          <a:xfrm>
            <a:off x="724079" y="8321407"/>
            <a:ext cx="1917464" cy="338554"/>
          </a:xfrm>
          <a:prstGeom prst="rect">
            <a:avLst/>
          </a:prstGeom>
          <a:solidFill>
            <a:schemeClr val="bg1"/>
          </a:solidFill>
        </p:spPr>
        <p:txBody>
          <a:bodyPr wrap="square">
            <a:spAutoFit/>
          </a:bodyPr>
          <a:lstStyle/>
          <a:p>
            <a:r>
              <a:rPr lang="sv-SE" sz="800" dirty="0"/>
              <a:t>Extra säkerhetssystem</a:t>
            </a:r>
          </a:p>
          <a:p>
            <a:r>
              <a:rPr lang="sv-SE" sz="800" dirty="0"/>
              <a:t>Modul för systemstyrning (SRSCM)</a:t>
            </a:r>
          </a:p>
        </p:txBody>
      </p:sp>
      <p:sp>
        <p:nvSpPr>
          <p:cNvPr id="23" name="TextBox 22">
            <a:extLst>
              <a:ext uri="{FF2B5EF4-FFF2-40B4-BE49-F238E27FC236}">
                <a16:creationId xmlns:a16="http://schemas.microsoft.com/office/drawing/2014/main" xmlns="" id="{66958245-43A4-4BCF-9EDE-2AFD2711E8FA}"/>
              </a:ext>
            </a:extLst>
          </p:cNvPr>
          <p:cNvSpPr txBox="1"/>
          <p:nvPr/>
        </p:nvSpPr>
        <p:spPr>
          <a:xfrm>
            <a:off x="724079" y="8734500"/>
            <a:ext cx="1917464" cy="215444"/>
          </a:xfrm>
          <a:prstGeom prst="rect">
            <a:avLst/>
          </a:prstGeom>
          <a:solidFill>
            <a:schemeClr val="bg1"/>
          </a:solidFill>
        </p:spPr>
        <p:txBody>
          <a:bodyPr wrap="square">
            <a:spAutoFit/>
          </a:bodyPr>
          <a:lstStyle/>
          <a:p>
            <a:r>
              <a:rPr lang="en-US" sz="800" dirty="0" err="1"/>
              <a:t>Högspänningsbatteri</a:t>
            </a:r>
            <a:r>
              <a:rPr lang="en-US" sz="800" dirty="0"/>
              <a:t> </a:t>
            </a:r>
            <a:r>
              <a:rPr lang="en-US" sz="800" dirty="0" err="1"/>
              <a:t>och</a:t>
            </a:r>
            <a:r>
              <a:rPr lang="en-US" sz="800" dirty="0"/>
              <a:t> </a:t>
            </a:r>
            <a:r>
              <a:rPr lang="en-US" sz="800" dirty="0" err="1"/>
              <a:t>kablar</a:t>
            </a:r>
            <a:endParaRPr lang="en-US" sz="800" dirty="0"/>
          </a:p>
        </p:txBody>
      </p:sp>
      <p:sp>
        <p:nvSpPr>
          <p:cNvPr id="24" name="TextBox 23">
            <a:extLst>
              <a:ext uri="{FF2B5EF4-FFF2-40B4-BE49-F238E27FC236}">
                <a16:creationId xmlns:a16="http://schemas.microsoft.com/office/drawing/2014/main" xmlns="" id="{3A926EE1-3CAE-4361-9135-4725B34DF3C3}"/>
              </a:ext>
            </a:extLst>
          </p:cNvPr>
          <p:cNvSpPr txBox="1"/>
          <p:nvPr/>
        </p:nvSpPr>
        <p:spPr>
          <a:xfrm>
            <a:off x="3231060" y="7941723"/>
            <a:ext cx="1350068" cy="215444"/>
          </a:xfrm>
          <a:prstGeom prst="rect">
            <a:avLst/>
          </a:prstGeom>
          <a:solidFill>
            <a:schemeClr val="bg1"/>
          </a:solidFill>
        </p:spPr>
        <p:txBody>
          <a:bodyPr wrap="square">
            <a:spAutoFit/>
          </a:bodyPr>
          <a:lstStyle/>
          <a:p>
            <a:r>
              <a:rPr lang="en-US" sz="800" dirty="0" err="1"/>
              <a:t>Krockkudde</a:t>
            </a:r>
            <a:endParaRPr lang="en-US" sz="800" dirty="0"/>
          </a:p>
        </p:txBody>
      </p:sp>
      <p:sp>
        <p:nvSpPr>
          <p:cNvPr id="26" name="TextBox 25">
            <a:extLst>
              <a:ext uri="{FF2B5EF4-FFF2-40B4-BE49-F238E27FC236}">
                <a16:creationId xmlns:a16="http://schemas.microsoft.com/office/drawing/2014/main" xmlns="" id="{099CE786-0333-4AC5-B928-FD4BBE97E921}"/>
              </a:ext>
            </a:extLst>
          </p:cNvPr>
          <p:cNvSpPr txBox="1"/>
          <p:nvPr/>
        </p:nvSpPr>
        <p:spPr>
          <a:xfrm>
            <a:off x="3231060" y="8303655"/>
            <a:ext cx="1278060" cy="215444"/>
          </a:xfrm>
          <a:prstGeom prst="rect">
            <a:avLst/>
          </a:prstGeom>
          <a:solidFill>
            <a:schemeClr val="bg1"/>
          </a:solidFill>
        </p:spPr>
        <p:txBody>
          <a:bodyPr wrap="square">
            <a:spAutoFit/>
          </a:bodyPr>
          <a:lstStyle/>
          <a:p>
            <a:r>
              <a:rPr lang="en-US" sz="800" dirty="0" err="1"/>
              <a:t>Köldmedierörledning</a:t>
            </a:r>
            <a:endParaRPr lang="en-US" sz="800" dirty="0"/>
          </a:p>
        </p:txBody>
      </p:sp>
      <p:sp>
        <p:nvSpPr>
          <p:cNvPr id="27" name="TextBox 26">
            <a:extLst>
              <a:ext uri="{FF2B5EF4-FFF2-40B4-BE49-F238E27FC236}">
                <a16:creationId xmlns:a16="http://schemas.microsoft.com/office/drawing/2014/main" xmlns="" id="{A0D67414-80FD-49AB-ACDC-864061561808}"/>
              </a:ext>
            </a:extLst>
          </p:cNvPr>
          <p:cNvSpPr txBox="1"/>
          <p:nvPr/>
        </p:nvSpPr>
        <p:spPr>
          <a:xfrm>
            <a:off x="3231060" y="8714566"/>
            <a:ext cx="985399" cy="215444"/>
          </a:xfrm>
          <a:prstGeom prst="rect">
            <a:avLst/>
          </a:prstGeom>
          <a:solidFill>
            <a:schemeClr val="bg1"/>
          </a:solidFill>
        </p:spPr>
        <p:txBody>
          <a:bodyPr wrap="square">
            <a:spAutoFit/>
          </a:bodyPr>
          <a:lstStyle/>
          <a:p>
            <a:r>
              <a:rPr lang="en-US" sz="800" dirty="0" err="1"/>
              <a:t>Bränslesystem</a:t>
            </a:r>
            <a:endParaRPr lang="en-US" sz="800" dirty="0"/>
          </a:p>
        </p:txBody>
      </p:sp>
      <p:sp>
        <p:nvSpPr>
          <p:cNvPr id="29" name="TextBox 28">
            <a:extLst>
              <a:ext uri="{FF2B5EF4-FFF2-40B4-BE49-F238E27FC236}">
                <a16:creationId xmlns:a16="http://schemas.microsoft.com/office/drawing/2014/main" xmlns="" id="{AF662818-3696-4264-82EE-245B726968FE}"/>
              </a:ext>
            </a:extLst>
          </p:cNvPr>
          <p:cNvSpPr txBox="1"/>
          <p:nvPr/>
        </p:nvSpPr>
        <p:spPr>
          <a:xfrm>
            <a:off x="5122505" y="7945241"/>
            <a:ext cx="1735495" cy="215444"/>
          </a:xfrm>
          <a:prstGeom prst="rect">
            <a:avLst/>
          </a:prstGeom>
          <a:solidFill>
            <a:schemeClr val="bg1"/>
          </a:solidFill>
        </p:spPr>
        <p:txBody>
          <a:bodyPr wrap="square">
            <a:spAutoFit/>
          </a:bodyPr>
          <a:lstStyle/>
          <a:p>
            <a:r>
              <a:rPr lang="en-US" sz="800" dirty="0" err="1"/>
              <a:t>Ultrahöghållfast</a:t>
            </a:r>
            <a:r>
              <a:rPr lang="en-US" sz="800" dirty="0"/>
              <a:t> </a:t>
            </a:r>
            <a:r>
              <a:rPr lang="en-US" sz="800" dirty="0" err="1"/>
              <a:t>stål</a:t>
            </a:r>
            <a:endParaRPr lang="en-US" sz="800" dirty="0"/>
          </a:p>
        </p:txBody>
      </p:sp>
      <p:sp>
        <p:nvSpPr>
          <p:cNvPr id="31" name="TextBox 30">
            <a:extLst>
              <a:ext uri="{FF2B5EF4-FFF2-40B4-BE49-F238E27FC236}">
                <a16:creationId xmlns:a16="http://schemas.microsoft.com/office/drawing/2014/main" xmlns="" id="{4F2A72F8-6193-426B-888E-D788243FDF7D}"/>
              </a:ext>
            </a:extLst>
          </p:cNvPr>
          <p:cNvSpPr txBox="1"/>
          <p:nvPr/>
        </p:nvSpPr>
        <p:spPr>
          <a:xfrm>
            <a:off x="5122505" y="8325854"/>
            <a:ext cx="1430340" cy="215444"/>
          </a:xfrm>
          <a:prstGeom prst="rect">
            <a:avLst/>
          </a:prstGeom>
          <a:solidFill>
            <a:schemeClr val="bg1"/>
          </a:solidFill>
        </p:spPr>
        <p:txBody>
          <a:bodyPr wrap="square">
            <a:spAutoFit/>
          </a:bodyPr>
          <a:lstStyle/>
          <a:p>
            <a:r>
              <a:rPr lang="en-US" sz="800" dirty="0"/>
              <a:t>12 V-</a:t>
            </a:r>
            <a:r>
              <a:rPr lang="en-US" sz="800" dirty="0" err="1"/>
              <a:t>batteri</a:t>
            </a:r>
            <a:endParaRPr lang="en-US" sz="800" dirty="0"/>
          </a:p>
        </p:txBody>
      </p:sp>
      <p:sp>
        <p:nvSpPr>
          <p:cNvPr id="33" name="TextBox 32">
            <a:extLst>
              <a:ext uri="{FF2B5EF4-FFF2-40B4-BE49-F238E27FC236}">
                <a16:creationId xmlns:a16="http://schemas.microsoft.com/office/drawing/2014/main" xmlns="" id="{A3D08ED8-7B60-485D-8DAE-EE72E41CB71F}"/>
              </a:ext>
            </a:extLst>
          </p:cNvPr>
          <p:cNvSpPr txBox="1"/>
          <p:nvPr/>
        </p:nvSpPr>
        <p:spPr>
          <a:xfrm>
            <a:off x="5157192" y="8719827"/>
            <a:ext cx="1512168" cy="215444"/>
          </a:xfrm>
          <a:prstGeom prst="rect">
            <a:avLst/>
          </a:prstGeom>
          <a:solidFill>
            <a:schemeClr val="bg1"/>
          </a:solidFill>
        </p:spPr>
        <p:txBody>
          <a:bodyPr wrap="square">
            <a:spAutoFit/>
          </a:bodyPr>
          <a:lstStyle/>
          <a:p>
            <a:r>
              <a:rPr lang="en-US" sz="800" dirty="0" err="1"/>
              <a:t>Ombordladdare</a:t>
            </a:r>
            <a:r>
              <a:rPr lang="en-US" sz="800" dirty="0"/>
              <a:t> (OBC)</a:t>
            </a:r>
          </a:p>
        </p:txBody>
      </p:sp>
    </p:spTree>
    <p:extLst>
      <p:ext uri="{BB962C8B-B14F-4D97-AF65-F5344CB8AC3E}">
        <p14:creationId xmlns:p14="http://schemas.microsoft.com/office/powerpoint/2010/main" val="2188165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19</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aphicFrame>
        <p:nvGraphicFramePr>
          <p:cNvPr id="12" name="표 11"/>
          <p:cNvGraphicFramePr>
            <a:graphicFrameLocks noGrp="1"/>
          </p:cNvGraphicFramePr>
          <p:nvPr>
            <p:extLst>
              <p:ext uri="{D42A27DB-BD31-4B8C-83A1-F6EECF244321}">
                <p14:modId xmlns:p14="http://schemas.microsoft.com/office/powerpoint/2010/main" val="3193316219"/>
              </p:ext>
            </p:extLst>
          </p:nvPr>
        </p:nvGraphicFramePr>
        <p:xfrm>
          <a:off x="336947" y="827584"/>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Bilen brinner</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2167588763"/>
              </p:ext>
            </p:extLst>
          </p:nvPr>
        </p:nvGraphicFramePr>
        <p:xfrm>
          <a:off x="412208" y="1128834"/>
          <a:ext cx="6333451" cy="1060006"/>
        </p:xfrm>
        <a:graphic>
          <a:graphicData uri="http://schemas.openxmlformats.org/drawingml/2006/table">
            <a:tbl>
              <a:tblPr/>
              <a:tblGrid>
                <a:gridCol w="633345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dirty="0">
                          <a:latin typeface="Tahoma" pitchFamily="34" charset="0"/>
                          <a:ea typeface="Tahoma" pitchFamily="34" charset="0"/>
                          <a:cs typeface="Tahoma" pitchFamily="34" charset="0"/>
                        </a:rPr>
                        <a:t>Efter att det första steget i räddningsinsatsen har utförts kan brandsläckningen påbörjas.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Kia rekommenderar att varje räddningsteam följer sin egen avdelnings ordinarie arbetsrutiner för släckning av bilbränder i kombination med de XCEED PHEV-specifika detaljer som beskrivs i detta avsnitt.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5" name="표 14"/>
          <p:cNvGraphicFramePr>
            <a:graphicFrameLocks noGrp="1"/>
          </p:cNvGraphicFramePr>
          <p:nvPr>
            <p:extLst>
              <p:ext uri="{D42A27DB-BD31-4B8C-83A1-F6EECF244321}">
                <p14:modId xmlns:p14="http://schemas.microsoft.com/office/powerpoint/2010/main" val="755772131"/>
              </p:ext>
            </p:extLst>
          </p:nvPr>
        </p:nvGraphicFramePr>
        <p:xfrm>
          <a:off x="407917" y="2672288"/>
          <a:ext cx="6247751" cy="5100258"/>
        </p:xfrm>
        <a:graphic>
          <a:graphicData uri="http://schemas.openxmlformats.org/drawingml/2006/table">
            <a:tbl>
              <a:tblPr/>
              <a:tblGrid>
                <a:gridCol w="6247751">
                  <a:extLst>
                    <a:ext uri="{9D8B030D-6E8A-4147-A177-3AD203B41FA5}">
                      <a16:colId xmlns:a16="http://schemas.microsoft.com/office/drawing/2014/main" xmlns="" val="20000"/>
                    </a:ext>
                  </a:extLst>
                </a:gridCol>
              </a:tblGrid>
              <a:tr h="45720">
                <a:tc>
                  <a:txBody>
                    <a:bodyPr/>
                    <a:lstStyle/>
                    <a:p>
                      <a:pPr defTabSz="996950" rtl="0" latinLnBrk="1">
                        <a:lnSpc>
                          <a:spcPct val="150000"/>
                        </a:lnSpc>
                        <a:spcAft>
                          <a:spcPts val="0"/>
                        </a:spcAft>
                      </a:pPr>
                      <a:r>
                        <a:rPr lang="sv-SE" sz="1200" dirty="0">
                          <a:latin typeface="Tahoma" pitchFamily="34" charset="0"/>
                          <a:ea typeface="Tahoma" pitchFamily="34" charset="0"/>
                          <a:cs typeface="Tahoma" pitchFamily="34" charset="0"/>
                        </a:rPr>
                        <a:t>Om högspänningsbatteriet antingen är involverat i eller riskerar att bli involverat i en brand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i en XCEED PHEV måste strikta försiktighetsåtgärder vidtas vid brandsläckning på grund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av följande:</a:t>
                      </a:r>
                    </a:p>
                    <a:p>
                      <a:pPr marL="171450" indent="-171450" defTabSz="996950" rtl="0" latinLnBrk="1">
                        <a:lnSpc>
                          <a:spcPct val="150000"/>
                        </a:lnSpc>
                        <a:spcAft>
                          <a:spcPts val="0"/>
                        </a:spcAft>
                        <a:buFont typeface="Arial" pitchFamily="34" charset="0"/>
                        <a:buChar char="•"/>
                      </a:pPr>
                      <a:r>
                        <a:rPr lang="sv-SE" sz="1200" dirty="0">
                          <a:latin typeface="Tahoma" pitchFamily="34" charset="0"/>
                          <a:ea typeface="Tahoma" pitchFamily="34" charset="0"/>
                          <a:cs typeface="Tahoma" pitchFamily="34" charset="0"/>
                        </a:rPr>
                        <a:t>Litiumjon-polymerbatterier innehåller gel-elektrolyt som kan läcka, antändas och alstra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gnistor när det utsätts för temperaturer över 300 °F (149 °C).</a:t>
                      </a:r>
                    </a:p>
                    <a:p>
                      <a:pPr marL="171450" indent="-171450" defTabSz="996950" rtl="0" latinLnBrk="1">
                        <a:lnSpc>
                          <a:spcPct val="150000"/>
                        </a:lnSpc>
                        <a:spcAft>
                          <a:spcPts val="0"/>
                        </a:spcAft>
                        <a:buFont typeface="Arial" pitchFamily="34" charset="0"/>
                        <a:buChar char="•"/>
                      </a:pPr>
                      <a:r>
                        <a:rPr lang="sv-SE" sz="1200" dirty="0">
                          <a:latin typeface="Tahoma" pitchFamily="34" charset="0"/>
                          <a:ea typeface="Tahoma" pitchFamily="34" charset="0"/>
                          <a:cs typeface="Tahoma" pitchFamily="34" charset="0"/>
                        </a:rPr>
                        <a:t>Kan brinna snabbt med en uppflammande effekt.</a:t>
                      </a:r>
                    </a:p>
                    <a:p>
                      <a:pPr marL="171450" indent="-171450" defTabSz="996950" rtl="0" latinLnBrk="1">
                        <a:lnSpc>
                          <a:spcPct val="150000"/>
                        </a:lnSpc>
                        <a:spcAft>
                          <a:spcPts val="0"/>
                        </a:spcAft>
                        <a:buFont typeface="Arial" pitchFamily="34" charset="0"/>
                        <a:buChar char="•"/>
                      </a:pPr>
                      <a:r>
                        <a:rPr lang="sv-SE" sz="1200" dirty="0">
                          <a:latin typeface="Tahoma" pitchFamily="34" charset="0"/>
                          <a:ea typeface="Tahoma" pitchFamily="34" charset="0"/>
                          <a:cs typeface="Tahoma" pitchFamily="34" charset="0"/>
                        </a:rPr>
                        <a:t>Även om det verkar som att en brand i ett högspänningsbatteri är släckt kan det börja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brinna i batteriet igen efter ett tag.</a:t>
                      </a:r>
                    </a:p>
                    <a:p>
                      <a:pPr defTabSz="996950" rtl="0" latinLnBrk="1">
                        <a:lnSpc>
                          <a:spcPct val="150000"/>
                        </a:lnSpc>
                        <a:spcAft>
                          <a:spcPts val="0"/>
                        </a:spcAft>
                      </a:pPr>
                      <a:r>
                        <a:rPr lang="sv-SE" sz="1200" dirty="0">
                          <a:latin typeface="Tahoma" pitchFamily="34" charset="0"/>
                          <a:ea typeface="Tahoma" pitchFamily="34" charset="0"/>
                          <a:cs typeface="Tahoma" pitchFamily="34" charset="0"/>
                        </a:rPr>
                        <a:t>  – Använd en värmekamera för att säkerställa att högspänningsbatteriet har svalnat helt </a:t>
                      </a:r>
                    </a:p>
                    <a:p>
                      <a:pPr defTabSz="996950" rtl="0" latinLnBrk="1">
                        <a:lnSpc>
                          <a:spcPct val="150000"/>
                        </a:lnSpc>
                        <a:spcAft>
                          <a:spcPts val="0"/>
                        </a:spcAft>
                      </a:pPr>
                      <a:r>
                        <a:rPr lang="sv-SE" sz="1200" dirty="0">
                          <a:latin typeface="Tahoma" pitchFamily="34" charset="0"/>
                          <a:ea typeface="Tahoma" pitchFamily="34" charset="0"/>
                          <a:cs typeface="Tahoma" pitchFamily="34" charset="0"/>
                        </a:rPr>
                        <a:t>    innan ni lämnar olycksplatsen.</a:t>
                      </a:r>
                    </a:p>
                    <a:p>
                      <a:pPr marL="231775" indent="-231775" defTabSz="996950" rtl="0" latinLnBrk="1">
                        <a:lnSpc>
                          <a:spcPct val="150000"/>
                        </a:lnSpc>
                        <a:spcAft>
                          <a:spcPts val="0"/>
                        </a:spcAft>
                      </a:pPr>
                      <a:r>
                        <a:rPr lang="sv-SE" sz="1200" dirty="0">
                          <a:latin typeface="Tahoma" pitchFamily="34" charset="0"/>
                          <a:ea typeface="Tahoma" pitchFamily="34" charset="0"/>
                          <a:cs typeface="Tahoma" pitchFamily="34" charset="0"/>
                        </a:rPr>
                        <a:t>  – Informera alltid andra räddningsarbetare om att det finns risk för att batteriet kan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fatta eld igen.</a:t>
                      </a:r>
                    </a:p>
                    <a:p>
                      <a:pPr defTabSz="996950" rtl="0" latinLnBrk="1">
                        <a:lnSpc>
                          <a:spcPct val="150000"/>
                        </a:lnSpc>
                        <a:spcAft>
                          <a:spcPts val="0"/>
                        </a:spcAft>
                      </a:pPr>
                      <a:r>
                        <a:rPr lang="sv-SE" sz="1200" dirty="0">
                          <a:latin typeface="Tahoma" pitchFamily="34" charset="0"/>
                          <a:ea typeface="Tahoma" pitchFamily="34" charset="0"/>
                          <a:cs typeface="Tahoma" pitchFamily="34" charset="0"/>
                        </a:rPr>
                        <a:t>  – Vid en brand, sjunkolycka eller kollision där högspänningsbatteriet är utsatt för fara ska  </a:t>
                      </a:r>
                    </a:p>
                    <a:p>
                      <a:pPr defTabSz="996950" rtl="0" latinLnBrk="1">
                        <a:lnSpc>
                          <a:spcPct val="150000"/>
                        </a:lnSpc>
                        <a:spcAft>
                          <a:spcPts val="0"/>
                        </a:spcAft>
                      </a:pPr>
                      <a:r>
                        <a:rPr lang="sv-SE" sz="1200" dirty="0">
                          <a:latin typeface="Tahoma" pitchFamily="34" charset="0"/>
                          <a:ea typeface="Tahoma" pitchFamily="34" charset="0"/>
                          <a:cs typeface="Tahoma" pitchFamily="34" charset="0"/>
                        </a:rPr>
                        <a:t>    det alltid förvaras på en öppen plats på minst 50 fots (15 meters) avstånd från faran.</a:t>
                      </a:r>
                    </a:p>
                    <a:p>
                      <a:pPr marL="171450" indent="-171450" defTabSz="996950" rtl="0" latinLnBrk="1">
                        <a:lnSpc>
                          <a:spcPct val="150000"/>
                        </a:lnSpc>
                        <a:spcAft>
                          <a:spcPts val="0"/>
                        </a:spcAft>
                        <a:buFont typeface="Arial" pitchFamily="34" charset="0"/>
                        <a:buChar char="•"/>
                      </a:pPr>
                      <a:r>
                        <a:rPr lang="sv-SE" sz="1200" dirty="0">
                          <a:latin typeface="Tahoma" pitchFamily="34" charset="0"/>
                          <a:ea typeface="Tahoma" pitchFamily="34" charset="0"/>
                          <a:cs typeface="Tahoma" pitchFamily="34" charset="0"/>
                        </a:rPr>
                        <a:t>Ett brinnande batteri kan avge vätefluorid, kolmonoxid och koldioxidgaser. Använd full skyddsutrustning med godkänd andningsapparat (helskydd). </a:t>
                      </a:r>
                      <a:r>
                        <a:rPr lang="sv-SE" sz="1200" dirty="0">
                          <a:solidFill>
                            <a:schemeClr val="tx1"/>
                          </a:solidFill>
                          <a:latin typeface="Tahoma" pitchFamily="34" charset="0"/>
                          <a:ea typeface="Tahoma" pitchFamily="34" charset="0"/>
                          <a:cs typeface="Tahoma" pitchFamily="34" charset="0"/>
                        </a:rPr>
                        <a:t>Även om högspänningsbatteriet inte är direkt involverat i en bilbrand ska du alltid närma dig bilen med stor försiktighet.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r h="45720">
                <a:tc>
                  <a:txBody>
                    <a:bodyPr/>
                    <a:lstStyle/>
                    <a:p>
                      <a:pPr marL="171450" indent="-171450" defTabSz="996950" rtl="0" latinLnBrk="1">
                        <a:lnSpc>
                          <a:spcPct val="150000"/>
                        </a:lnSpc>
                        <a:spcAft>
                          <a:spcPts val="0"/>
                        </a:spcAft>
                        <a:buFont typeface="Arial" pitchFamily="34" charset="0"/>
                        <a:buChar char="•"/>
                      </a:pPr>
                      <a:endParaRPr lang="sv-SE" sz="1200" dirty="0">
                        <a:solidFill>
                          <a:schemeClr val="tx1"/>
                        </a:solidFill>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3666312220"/>
                  </a:ext>
                </a:extLst>
              </a:tr>
              <a:tr h="45720">
                <a:tc>
                  <a:txBody>
                    <a:bodyPr/>
                    <a:lstStyle/>
                    <a:p>
                      <a:pPr marL="171450" indent="-171450" defTabSz="996950" rtl="0" latinLnBrk="1">
                        <a:lnSpc>
                          <a:spcPct val="150000"/>
                        </a:lnSpc>
                        <a:spcAft>
                          <a:spcPts val="0"/>
                        </a:spcAft>
                        <a:buFont typeface="Arial" pitchFamily="34" charset="0"/>
                        <a:buChar char="•"/>
                      </a:pPr>
                      <a:endParaRPr lang="sv-SE" sz="1200" dirty="0">
                        <a:solidFill>
                          <a:schemeClr val="tx1"/>
                        </a:solidFill>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3490867727"/>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4250205493"/>
              </p:ext>
            </p:extLst>
          </p:nvPr>
        </p:nvGraphicFramePr>
        <p:xfrm>
          <a:off x="332656" y="2312328"/>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Brandsläckning</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13" name="그룹 12"/>
          <p:cNvGrpSpPr/>
          <p:nvPr/>
        </p:nvGrpSpPr>
        <p:grpSpPr>
          <a:xfrm>
            <a:off x="307256" y="112112"/>
            <a:ext cx="1800200" cy="529928"/>
            <a:chOff x="1956101" y="7496459"/>
            <a:chExt cx="3019616" cy="888890"/>
          </a:xfrm>
        </p:grpSpPr>
        <p:pic>
          <p:nvPicPr>
            <p:cNvPr id="19" name="Picture 3" descr="C:\Users\Administrator\Desktop\DE LOGO(먹)플러그인 하이브리드.jpg"/>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1" name="그림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1496520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20</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aphicFrame>
        <p:nvGraphicFramePr>
          <p:cNvPr id="12" name="표 11"/>
          <p:cNvGraphicFramePr>
            <a:graphicFrameLocks noGrp="1"/>
          </p:cNvGraphicFramePr>
          <p:nvPr>
            <p:extLst>
              <p:ext uri="{D42A27DB-BD31-4B8C-83A1-F6EECF244321}">
                <p14:modId xmlns:p14="http://schemas.microsoft.com/office/powerpoint/2010/main" val="1233279755"/>
              </p:ext>
            </p:extLst>
          </p:nvPr>
        </p:nvGraphicFramePr>
        <p:xfrm>
          <a:off x="320674" y="3175850"/>
          <a:ext cx="6239763" cy="288032"/>
        </p:xfrm>
        <a:graphic>
          <a:graphicData uri="http://schemas.openxmlformats.org/drawingml/2006/table">
            <a:tbl>
              <a:tblPr/>
              <a:tblGrid>
                <a:gridCol w="6239763">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dirty="0">
                          <a:solidFill>
                            <a:schemeClr val="tx1">
                              <a:lumMod val="95000"/>
                              <a:lumOff val="5000"/>
                            </a:schemeClr>
                          </a:solidFill>
                          <a:effectLst/>
                          <a:latin typeface="Tahoma" pitchFamily="34" charset="0"/>
                          <a:ea typeface="Tahoma" pitchFamily="34" charset="0"/>
                          <a:cs typeface="Tahoma" pitchFamily="34" charset="0"/>
                        </a:rPr>
                        <a:t>Fordon som helt eller delvis befinner sig under vatten</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1057345094"/>
              </p:ext>
            </p:extLst>
          </p:nvPr>
        </p:nvGraphicFramePr>
        <p:xfrm>
          <a:off x="395936" y="3463882"/>
          <a:ext cx="5973411" cy="2157286"/>
        </p:xfrm>
        <a:graphic>
          <a:graphicData uri="http://schemas.openxmlformats.org/drawingml/2006/table">
            <a:tbl>
              <a:tblPr/>
              <a:tblGrid>
                <a:gridCol w="5973411">
                  <a:extLst>
                    <a:ext uri="{9D8B030D-6E8A-4147-A177-3AD203B41FA5}">
                      <a16:colId xmlns:a16="http://schemas.microsoft.com/office/drawing/2014/main" xmlns="" val="20000"/>
                    </a:ext>
                  </a:extLst>
                </a:gridCol>
              </a:tblGrid>
              <a:tr h="2077651">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Vissa räddningsinsatser kan inbegripa bärgning av fordon under vatten. En XCEED PHEV under vatten har inte några högspänningskomponenter på karossen eller ramen. Så det är säkert att vidröra bilens kaross eller ram om det inte finns några allvarliga skador på bilen, oberoende av om den befinner sig på land eller i vatten.</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Tahoma" pitchFamily="34" charset="0"/>
                          <a:cs typeface="Tahoma" pitchFamily="34" charset="0"/>
                        </a:rPr>
                        <a:t>Om bilen helt eller delvis befinner sig under vatten ska den dras upp ur vattnet först innan arbetet med att inaktivera bilens högspänningssystem påbörjas. Töm bilen på vattnet. Använd någon av de metoder som beskrivs på sidorna 13–16 för att inaktivera bilens högspänningssystem.</a:t>
                      </a:r>
                      <a:endParaRPr lang="en-US" altLang="ko-KR" sz="1200" kern="100" dirty="0">
                        <a:solidFill>
                          <a:schemeClr val="tx1"/>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5" name="표 14"/>
          <p:cNvGraphicFramePr>
            <a:graphicFrameLocks noGrp="1"/>
          </p:cNvGraphicFramePr>
          <p:nvPr>
            <p:extLst>
              <p:ext uri="{D42A27DB-BD31-4B8C-83A1-F6EECF244321}">
                <p14:modId xmlns:p14="http://schemas.microsoft.com/office/powerpoint/2010/main" val="1917915122"/>
              </p:ext>
            </p:extLst>
          </p:nvPr>
        </p:nvGraphicFramePr>
        <p:xfrm>
          <a:off x="392683" y="6324168"/>
          <a:ext cx="5973411" cy="2157286"/>
        </p:xfrm>
        <a:graphic>
          <a:graphicData uri="http://schemas.openxmlformats.org/drawingml/2006/table">
            <a:tbl>
              <a:tblPr/>
              <a:tblGrid>
                <a:gridCol w="5973411">
                  <a:extLst>
                    <a:ext uri="{9D8B030D-6E8A-4147-A177-3AD203B41FA5}">
                      <a16:colId xmlns:a16="http://schemas.microsoft.com/office/drawing/2014/main" xmlns="" val="20000"/>
                    </a:ext>
                  </a:extLst>
                </a:gridCol>
              </a:tblGrid>
              <a:tr h="45720">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l"/>
                        <a:tabLst/>
                        <a:defRPr/>
                      </a:pPr>
                      <a:r>
                        <a:rPr lang="sv-SE" sz="1200" i="1" kern="100">
                          <a:solidFill>
                            <a:schemeClr val="tx1"/>
                          </a:solidFill>
                          <a:effectLst/>
                          <a:latin typeface="Tahoma" pitchFamily="34" charset="0"/>
                          <a:ea typeface="Tahoma" pitchFamily="34" charset="0"/>
                          <a:cs typeface="Tahoma" pitchFamily="34" charset="0"/>
                        </a:rPr>
                        <a:t>Om en allvarlig skada innebär att högspänningskomponenter kan exponeras ska räddningspersonal vidta lämpliga försiktighetsåtgärder och använda lämplig isolerad personlig skyddsutrustning.</a:t>
                      </a:r>
                    </a:p>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l"/>
                        <a:tabLst/>
                        <a:defRPr/>
                      </a:pPr>
                      <a:r>
                        <a:rPr lang="sv-SE" sz="1200" i="1" kern="100">
                          <a:solidFill>
                            <a:schemeClr val="tx1"/>
                          </a:solidFill>
                          <a:effectLst/>
                          <a:latin typeface="Tahoma" pitchFamily="34" charset="0"/>
                          <a:ea typeface="Tahoma" pitchFamily="34" charset="0"/>
                          <a:cs typeface="Tahoma" pitchFamily="34" charset="0"/>
                        </a:rPr>
                        <a:t>Försök inte ta bort säkerhetskontakten medan bilen är i vatten.</a:t>
                      </a: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altLang="ko-KR" sz="1200" i="1" kern="100" baseline="0" dirty="0">
                        <a:solidFill>
                          <a:schemeClr val="tx1"/>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r>
                        <a:rPr lang="sv-SE" sz="1200" i="0" kern="100">
                          <a:solidFill>
                            <a:schemeClr val="tx1"/>
                          </a:solidFill>
                          <a:effectLst/>
                          <a:latin typeface="Tahoma" pitchFamily="34" charset="0"/>
                          <a:ea typeface="Tahoma" pitchFamily="34" charset="0"/>
                          <a:cs typeface="Tahoma" pitchFamily="34" charset="0"/>
                        </a:rPr>
                        <a:t>Om dessa anvisningar inte följs kan det resultera i dödsfall eller allvarliga personskador på grund av elstötar.</a:t>
                      </a:r>
                    </a:p>
                    <a:p>
                      <a:pPr marL="0" marR="0" indent="0" algn="l" defTabSz="914400" rtl="0" eaLnBrk="1" fontAlgn="auto" latinLnBrk="0" hangingPunct="1">
                        <a:lnSpc>
                          <a:spcPct val="150000"/>
                        </a:lnSpc>
                        <a:spcBef>
                          <a:spcPts val="0"/>
                        </a:spcBef>
                        <a:spcAft>
                          <a:spcPts val="0"/>
                        </a:spcAft>
                        <a:buClrTx/>
                        <a:buSzTx/>
                        <a:buFont typeface="Wingdings" pitchFamily="2" charset="2"/>
                        <a:buNone/>
                        <a:tabLst/>
                        <a:defRPr/>
                      </a:pPr>
                      <a:endParaRPr lang="en-US" altLang="ko-KR" sz="1200" i="1" kern="100" dirty="0">
                        <a:solidFill>
                          <a:schemeClr val="tx1"/>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41" t="27983" r="90759" b="70100"/>
          <a:stretch/>
        </p:blipFill>
        <p:spPr bwMode="auto">
          <a:xfrm>
            <a:off x="384472" y="5882440"/>
            <a:ext cx="1325146" cy="29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직사각형 18"/>
          <p:cNvSpPr/>
          <p:nvPr/>
        </p:nvSpPr>
        <p:spPr>
          <a:xfrm>
            <a:off x="273600" y="5823066"/>
            <a:ext cx="6239763" cy="265838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aphicFrame>
        <p:nvGraphicFramePr>
          <p:cNvPr id="20" name="표 19"/>
          <p:cNvGraphicFramePr>
            <a:graphicFrameLocks noGrp="1"/>
          </p:cNvGraphicFramePr>
          <p:nvPr>
            <p:extLst>
              <p:ext uri="{D42A27DB-BD31-4B8C-83A1-F6EECF244321}">
                <p14:modId xmlns:p14="http://schemas.microsoft.com/office/powerpoint/2010/main" val="3927001207"/>
              </p:ext>
            </p:extLst>
          </p:nvPr>
        </p:nvGraphicFramePr>
        <p:xfrm>
          <a:off x="320675" y="827584"/>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dirty="0">
                          <a:solidFill>
                            <a:schemeClr val="tx1">
                              <a:lumMod val="95000"/>
                              <a:lumOff val="5000"/>
                            </a:schemeClr>
                          </a:solidFill>
                          <a:effectLst/>
                          <a:latin typeface="Tahoma" pitchFamily="34" charset="0"/>
                          <a:ea typeface="Tahoma" pitchFamily="34" charset="0"/>
                          <a:cs typeface="Tahoma" pitchFamily="34" charset="0"/>
                        </a:rPr>
                        <a:t>Brandsläckare</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259130789"/>
              </p:ext>
            </p:extLst>
          </p:nvPr>
        </p:nvGraphicFramePr>
        <p:xfrm>
          <a:off x="392683" y="1115616"/>
          <a:ext cx="5973411" cy="1937830"/>
        </p:xfrm>
        <a:graphic>
          <a:graphicData uri="http://schemas.openxmlformats.org/drawingml/2006/table">
            <a:tbl>
              <a:tblPr/>
              <a:tblGrid>
                <a:gridCol w="5973411">
                  <a:extLst>
                    <a:ext uri="{9D8B030D-6E8A-4147-A177-3AD203B41FA5}">
                      <a16:colId xmlns:a16="http://schemas.microsoft.com/office/drawing/2014/main" xmlns="" val="20000"/>
                    </a:ext>
                  </a:extLst>
                </a:gridCol>
              </a:tblGrid>
              <a:tr h="45720">
                <a:tc>
                  <a:txBody>
                    <a:bodyPr/>
                    <a:lstStyle/>
                    <a:p>
                      <a:pPr marL="171450" indent="-171450" defTabSz="996950" rtl="0" latinLnBrk="1">
                        <a:lnSpc>
                          <a:spcPct val="150000"/>
                        </a:lnSpc>
                        <a:spcAft>
                          <a:spcPct val="30000"/>
                        </a:spcAft>
                        <a:buFont typeface="Arial" panose="020B0604020202020204" pitchFamily="34" charset="0"/>
                        <a:buChar char="•"/>
                      </a:pPr>
                      <a:r>
                        <a:rPr lang="sv-SE" sz="1200" dirty="0">
                          <a:latin typeface="Tahoma" pitchFamily="34" charset="0"/>
                          <a:ea typeface="Tahoma" pitchFamily="34" charset="0"/>
                          <a:cs typeface="Tahoma" pitchFamily="34" charset="0"/>
                        </a:rPr>
                        <a:t>Små bränder som inte involverar högspänningsbatteriet bör släckas med en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ABC-brandsläckare för elektrisk brand. </a:t>
                      </a:r>
                    </a:p>
                    <a:p>
                      <a:pPr marL="171450" indent="-171450" defTabSz="996950" rtl="0" latinLnBrk="1">
                        <a:lnSpc>
                          <a:spcPct val="150000"/>
                        </a:lnSpc>
                        <a:spcAft>
                          <a:spcPts val="0"/>
                        </a:spcAft>
                        <a:buFont typeface="Arial" panose="020B0604020202020204" pitchFamily="34" charset="0"/>
                        <a:buChar char="•"/>
                      </a:pPr>
                      <a:r>
                        <a:rPr lang="sv-SE" sz="1200" dirty="0">
                          <a:latin typeface="Tahoma" pitchFamily="34" charset="0"/>
                          <a:ea typeface="Tahoma" pitchFamily="34" charset="0"/>
                          <a:cs typeface="Tahoma" pitchFamily="34" charset="0"/>
                        </a:rPr>
                        <a:t>Försök inte att släcka bränder som involverar högspänningsbatteri med små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mängder vatten eftersom detta kan leda till elektriska stötar.  Bränder som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involverar högspänningsbatteriet ska släckas med stora mängder vatten för att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kyla högspänningsbatteriet.  Brandmän ska inte tveka att spruta stora mängder </a:t>
                      </a:r>
                      <a:br>
                        <a:rPr lang="sv-SE" sz="1200" dirty="0">
                          <a:latin typeface="Tahoma" pitchFamily="34" charset="0"/>
                          <a:ea typeface="Tahoma" pitchFamily="34" charset="0"/>
                          <a:cs typeface="Tahoma" pitchFamily="34" charset="0"/>
                        </a:rPr>
                      </a:br>
                      <a:r>
                        <a:rPr lang="sv-SE" sz="1200" dirty="0">
                          <a:latin typeface="Tahoma" pitchFamily="34" charset="0"/>
                          <a:ea typeface="Tahoma" pitchFamily="34" charset="0"/>
                          <a:cs typeface="Tahoma" pitchFamily="34" charset="0"/>
                        </a:rPr>
                        <a:t>vatten på bilen i sådana lägen.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22" name="그룹 21"/>
          <p:cNvGrpSpPr/>
          <p:nvPr/>
        </p:nvGrpSpPr>
        <p:grpSpPr>
          <a:xfrm>
            <a:off x="307256" y="112112"/>
            <a:ext cx="1800200" cy="529928"/>
            <a:chOff x="1956101" y="7496459"/>
            <a:chExt cx="3019616" cy="888890"/>
          </a:xfrm>
        </p:grpSpPr>
        <p:pic>
          <p:nvPicPr>
            <p:cNvPr id="23"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5" name="그림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1035828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21</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Nödinstruktioner</a:t>
            </a:r>
            <a:endParaRPr lang="ko-KR" altLang="en-US"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aphicFrame>
        <p:nvGraphicFramePr>
          <p:cNvPr id="25" name="표 24"/>
          <p:cNvGraphicFramePr>
            <a:graphicFrameLocks noGrp="1"/>
          </p:cNvGraphicFramePr>
          <p:nvPr>
            <p:extLst>
              <p:ext uri="{D42A27DB-BD31-4B8C-83A1-F6EECF244321}">
                <p14:modId xmlns:p14="http://schemas.microsoft.com/office/powerpoint/2010/main" val="3868331080"/>
              </p:ext>
            </p:extLst>
          </p:nvPr>
        </p:nvGraphicFramePr>
        <p:xfrm>
          <a:off x="275506" y="874470"/>
          <a:ext cx="6582493" cy="288032"/>
        </p:xfrm>
        <a:graphic>
          <a:graphicData uri="http://schemas.openxmlformats.org/drawingml/2006/table">
            <a:tbl>
              <a:tblPr/>
              <a:tblGrid>
                <a:gridCol w="6582493">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dirty="0">
                          <a:solidFill>
                            <a:schemeClr val="tx1">
                              <a:lumMod val="95000"/>
                              <a:lumOff val="5000"/>
                            </a:schemeClr>
                          </a:solidFill>
                          <a:effectLst/>
                          <a:latin typeface="Tahoma" pitchFamily="34" charset="0"/>
                          <a:ea typeface="Tahoma" pitchFamily="34" charset="0"/>
                          <a:cs typeface="Tahoma" pitchFamily="34" charset="0"/>
                        </a:rPr>
                        <a:t>Skador på högspänningsbatteriet och vätskeläckage</a:t>
                      </a:r>
                      <a:endParaRPr lang="ko-KR" altLang="en-US" sz="1400" b="1"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31" name="표 30"/>
          <p:cNvGraphicFramePr>
            <a:graphicFrameLocks noGrp="1"/>
          </p:cNvGraphicFramePr>
          <p:nvPr>
            <p:extLst>
              <p:ext uri="{D42A27DB-BD31-4B8C-83A1-F6EECF244321}">
                <p14:modId xmlns:p14="http://schemas.microsoft.com/office/powerpoint/2010/main" val="2869623735"/>
              </p:ext>
            </p:extLst>
          </p:nvPr>
        </p:nvGraphicFramePr>
        <p:xfrm>
          <a:off x="350768" y="1196328"/>
          <a:ext cx="6333451" cy="1334326"/>
        </p:xfrm>
        <a:graphic>
          <a:graphicData uri="http://schemas.openxmlformats.org/drawingml/2006/table">
            <a:tbl>
              <a:tblPr/>
              <a:tblGrid>
                <a:gridCol w="633345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Om elektrolytlösning läcker från batteriet eller om t.ex. litiumjonbatteriets hölje har skadats, ska räddningspersonalen försöka neutralisera batteriet genom att spruta stora mängder vatten på batteriet. Det är viktigt att räddningspersonalen bär lämplig personlig skyddsutrustning (PPE) när man gör detta. Neutraliseringen hjälper till att stabilisera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de termiska förhållandena hos batteriet men gör inte att batteriet laddar ur.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8" name="표 47"/>
          <p:cNvGraphicFramePr>
            <a:graphicFrameLocks noGrp="1"/>
          </p:cNvGraphicFramePr>
          <p:nvPr>
            <p:extLst>
              <p:ext uri="{D42A27DB-BD31-4B8C-83A1-F6EECF244321}">
                <p14:modId xmlns:p14="http://schemas.microsoft.com/office/powerpoint/2010/main" val="3958197346"/>
              </p:ext>
            </p:extLst>
          </p:nvPr>
        </p:nvGraphicFramePr>
        <p:xfrm>
          <a:off x="419523" y="2636488"/>
          <a:ext cx="5973411" cy="1608646"/>
        </p:xfrm>
        <a:graphic>
          <a:graphicData uri="http://schemas.openxmlformats.org/drawingml/2006/table">
            <a:tbl>
              <a:tblPr/>
              <a:tblGrid>
                <a:gridCol w="597341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Bekämpa all rökutveckling, gnistor och lågor runt bilen.</a:t>
                      </a: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Elektrolytlösning är hudirriterande.</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Rör inte vid eller stig i utspilld elektrolyt. </a:t>
                      </a:r>
                      <a:endParaRPr lang="en-US" altLang="ko-KR" sz="1200" kern="100" dirty="0">
                        <a:solidFill>
                          <a:srgbClr val="000000"/>
                        </a:solidFill>
                        <a:effectLst/>
                        <a:latin typeface="Tahoma" pitchFamily="34" charset="0"/>
                        <a:ea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 Om det uppstår ett elektrolytläckage, använd lösningsmedelsresistent personlig skyddsutrustning och använd jord, sand eller en torr trasa för att absorbera/torka upp den utspillda elektrolyten. Säkerställ att området har tillräcklig tillförsel av friskluft.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4" name="표 13"/>
          <p:cNvGraphicFramePr>
            <a:graphicFrameLocks noGrp="1"/>
          </p:cNvGraphicFramePr>
          <p:nvPr>
            <p:extLst>
              <p:ext uri="{D42A27DB-BD31-4B8C-83A1-F6EECF244321}">
                <p14:modId xmlns:p14="http://schemas.microsoft.com/office/powerpoint/2010/main" val="2957559173"/>
              </p:ext>
            </p:extLst>
          </p:nvPr>
        </p:nvGraphicFramePr>
        <p:xfrm>
          <a:off x="288007" y="5101178"/>
          <a:ext cx="6282053" cy="785686"/>
        </p:xfrm>
        <a:graphic>
          <a:graphicData uri="http://schemas.openxmlformats.org/drawingml/2006/table">
            <a:tbl>
              <a:tblPr/>
              <a:tblGrid>
                <a:gridCol w="6282053">
                  <a:extLst>
                    <a:ext uri="{9D8B030D-6E8A-4147-A177-3AD203B41FA5}">
                      <a16:colId xmlns:a16="http://schemas.microsoft.com/office/drawing/2014/main" xmlns="" val="20000"/>
                    </a:ext>
                  </a:extLst>
                </a:gridCol>
              </a:tblGrid>
              <a:tr h="72900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Högspänningsbatteriet innehåller elektrolytlösning. För att undvika exponering för elektrolyt- lösning och allvarlig personskada bör du alltid använda lösningsmedelsresistent personlig skyddsutrustning och en inbyggd andningsapparat med inandningsreglerat syrgassystem. </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3099240703"/>
              </p:ext>
            </p:extLst>
          </p:nvPr>
        </p:nvGraphicFramePr>
        <p:xfrm>
          <a:off x="347515" y="6084168"/>
          <a:ext cx="6105821" cy="2705926"/>
        </p:xfrm>
        <a:graphic>
          <a:graphicData uri="http://schemas.openxmlformats.org/drawingml/2006/table">
            <a:tbl>
              <a:tblPr/>
              <a:tblGrid>
                <a:gridCol w="6105821">
                  <a:extLst>
                    <a:ext uri="{9D8B030D-6E8A-4147-A177-3AD203B41FA5}">
                      <a16:colId xmlns:a16="http://schemas.microsoft.com/office/drawing/2014/main" xmlns="" val="20000"/>
                    </a:ext>
                  </a:extLst>
                </a:gridCol>
              </a:tblGrid>
              <a:tr h="2605752">
                <a:tc>
                  <a:txBody>
                    <a:bodyPr/>
                    <a:lstStyle/>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l"/>
                        <a:tabLst/>
                        <a:defRPr/>
                      </a:pPr>
                      <a:r>
                        <a:rPr lang="sv-SE" sz="1200" i="1" kern="100" dirty="0">
                          <a:solidFill>
                            <a:schemeClr val="tx1"/>
                          </a:solidFill>
                          <a:effectLst/>
                          <a:latin typeface="Tahoma" pitchFamily="34" charset="0"/>
                          <a:ea typeface="Tahoma" pitchFamily="34" charset="0"/>
                          <a:cs typeface="Tahoma" pitchFamily="34" charset="0"/>
                        </a:rPr>
                        <a:t>Elektrolytlösning är irriterande för ögonen – om du skulle få elektrolyt i ögonen </a:t>
                      </a:r>
                      <a:br>
                        <a:rPr lang="sv-SE" sz="1200" i="1" kern="100" dirty="0">
                          <a:solidFill>
                            <a:schemeClr val="tx1"/>
                          </a:solidFill>
                          <a:effectLst/>
                          <a:latin typeface="Tahoma" pitchFamily="34" charset="0"/>
                          <a:ea typeface="Tahoma" pitchFamily="34" charset="0"/>
                          <a:cs typeface="Tahoma" pitchFamily="34" charset="0"/>
                        </a:rPr>
                      </a:br>
                      <a:r>
                        <a:rPr lang="sv-SE" sz="1200" i="1" kern="100" dirty="0">
                          <a:solidFill>
                            <a:schemeClr val="tx1"/>
                          </a:solidFill>
                          <a:effectLst/>
                          <a:latin typeface="Tahoma" pitchFamily="34" charset="0"/>
                          <a:ea typeface="Tahoma" pitchFamily="34" charset="0"/>
                          <a:cs typeface="Tahoma" pitchFamily="34" charset="0"/>
                        </a:rPr>
                        <a:t>skölj under rinnande vatten i 15 minuter. </a:t>
                      </a:r>
                    </a:p>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l"/>
                        <a:tabLst/>
                        <a:defRPr/>
                      </a:pPr>
                      <a:r>
                        <a:rPr lang="sv-SE" sz="1200" i="1" kern="100" dirty="0">
                          <a:solidFill>
                            <a:schemeClr val="tx1"/>
                          </a:solidFill>
                          <a:effectLst/>
                          <a:latin typeface="Tahoma" pitchFamily="34" charset="0"/>
                          <a:ea typeface="Tahoma" pitchFamily="34" charset="0"/>
                          <a:cs typeface="Tahoma" pitchFamily="34" charset="0"/>
                        </a:rPr>
                        <a:t>Elektrolyt är hudirriterande. Vid kontakt med huden ska elektrolyten tvättas </a:t>
                      </a:r>
                      <a:br>
                        <a:rPr lang="sv-SE" sz="1200" i="1" kern="100" dirty="0">
                          <a:solidFill>
                            <a:schemeClr val="tx1"/>
                          </a:solidFill>
                          <a:effectLst/>
                          <a:latin typeface="Tahoma" pitchFamily="34" charset="0"/>
                          <a:ea typeface="Tahoma" pitchFamily="34" charset="0"/>
                          <a:cs typeface="Tahoma" pitchFamily="34" charset="0"/>
                        </a:rPr>
                      </a:br>
                      <a:r>
                        <a:rPr lang="sv-SE" sz="1200" i="1" kern="100" dirty="0">
                          <a:solidFill>
                            <a:schemeClr val="tx1"/>
                          </a:solidFill>
                          <a:effectLst/>
                          <a:latin typeface="Tahoma" pitchFamily="34" charset="0"/>
                          <a:ea typeface="Tahoma" pitchFamily="34" charset="0"/>
                          <a:cs typeface="Tahoma" pitchFamily="34" charset="0"/>
                        </a:rPr>
                        <a:t>av med tvål.</a:t>
                      </a:r>
                      <a:endParaRPr lang="en-US" altLang="ko-KR" sz="1200" i="1" kern="100" dirty="0">
                        <a:solidFill>
                          <a:schemeClr val="tx1"/>
                        </a:solidFill>
                        <a:effectLst/>
                        <a:latin typeface="Tahoma" pitchFamily="34" charset="0"/>
                        <a:ea typeface="Tahoma" pitchFamily="34" charset="0"/>
                        <a:cs typeface="Tahoma" pitchFamily="34" charset="0"/>
                      </a:endParaRPr>
                    </a:p>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l"/>
                        <a:tabLst/>
                        <a:defRPr/>
                      </a:pPr>
                      <a:r>
                        <a:rPr lang="sv-SE" sz="1200" i="1" kern="100" dirty="0">
                          <a:solidFill>
                            <a:schemeClr val="tx1"/>
                          </a:solidFill>
                          <a:effectLst/>
                          <a:latin typeface="Tahoma" pitchFamily="34" charset="0"/>
                          <a:ea typeface="Tahoma" pitchFamily="34" charset="0"/>
                          <a:cs typeface="Tahoma" pitchFamily="34" charset="0"/>
                        </a:rPr>
                        <a:t>Elektrolytvätska eller ångor som kommer i kontakt med vatten orsakar ångor </a:t>
                      </a:r>
                      <a:br>
                        <a:rPr lang="sv-SE" sz="1200" i="1" kern="100" dirty="0">
                          <a:solidFill>
                            <a:schemeClr val="tx1"/>
                          </a:solidFill>
                          <a:effectLst/>
                          <a:latin typeface="Tahoma" pitchFamily="34" charset="0"/>
                          <a:ea typeface="Tahoma" pitchFamily="34" charset="0"/>
                          <a:cs typeface="Tahoma" pitchFamily="34" charset="0"/>
                        </a:rPr>
                      </a:br>
                      <a:r>
                        <a:rPr lang="sv-SE" sz="1200" i="1" kern="100" dirty="0">
                          <a:solidFill>
                            <a:schemeClr val="tx1"/>
                          </a:solidFill>
                          <a:effectLst/>
                          <a:latin typeface="Tahoma" pitchFamily="34" charset="0"/>
                          <a:ea typeface="Tahoma" pitchFamily="34" charset="0"/>
                          <a:cs typeface="Tahoma" pitchFamily="34" charset="0"/>
                        </a:rPr>
                        <a:t>i luften från oxidering. Dessa ångor kan irritera huden och ögonen. I händelse av kontakt med ångor, skölj med rikligt med vatten och konsultera en läkare omedelbart.</a:t>
                      </a:r>
                    </a:p>
                    <a:p>
                      <a:pPr marL="171450" marR="0" indent="-171450" algn="l" defTabSz="914400" rtl="0" eaLnBrk="1" fontAlgn="auto" latinLnBrk="0" hangingPunct="1">
                        <a:lnSpc>
                          <a:spcPct val="150000"/>
                        </a:lnSpc>
                        <a:spcBef>
                          <a:spcPts val="0"/>
                        </a:spcBef>
                        <a:spcAft>
                          <a:spcPts val="0"/>
                        </a:spcAft>
                        <a:buClrTx/>
                        <a:buSzTx/>
                        <a:buFont typeface="Wingdings" pitchFamily="2" charset="2"/>
                        <a:buChar char="l"/>
                        <a:tabLst/>
                        <a:defRPr/>
                      </a:pPr>
                      <a:r>
                        <a:rPr lang="sv-SE" sz="1200" i="1" kern="100" dirty="0">
                          <a:solidFill>
                            <a:schemeClr val="tx1"/>
                          </a:solidFill>
                          <a:effectLst/>
                          <a:latin typeface="Tahoma" pitchFamily="34" charset="0"/>
                          <a:ea typeface="Tahoma" pitchFamily="34" charset="0"/>
                          <a:cs typeface="Tahoma" pitchFamily="34" charset="0"/>
                        </a:rPr>
                        <a:t>Elektrolytångor (vid inandning) kan orsaka irritation i andningsvägarna samt </a:t>
                      </a:r>
                      <a:br>
                        <a:rPr lang="sv-SE" sz="1200" i="1" kern="100" dirty="0">
                          <a:solidFill>
                            <a:schemeClr val="tx1"/>
                          </a:solidFill>
                          <a:effectLst/>
                          <a:latin typeface="Tahoma" pitchFamily="34" charset="0"/>
                          <a:ea typeface="Tahoma" pitchFamily="34" charset="0"/>
                          <a:cs typeface="Tahoma" pitchFamily="34" charset="0"/>
                        </a:rPr>
                      </a:br>
                      <a:r>
                        <a:rPr lang="sv-SE" sz="1200" i="1" kern="100" dirty="0">
                          <a:solidFill>
                            <a:schemeClr val="tx1"/>
                          </a:solidFill>
                          <a:effectLst/>
                          <a:latin typeface="Tahoma" pitchFamily="34" charset="0"/>
                          <a:ea typeface="Tahoma" pitchFamily="34" charset="0"/>
                          <a:cs typeface="Tahoma" pitchFamily="34" charset="0"/>
                        </a:rPr>
                        <a:t>akut förgiftning. Andas in frisk luft och skölj munnen med vatten. </a:t>
                      </a:r>
                      <a:br>
                        <a:rPr lang="sv-SE" sz="1200" i="1" kern="100" dirty="0">
                          <a:solidFill>
                            <a:schemeClr val="tx1"/>
                          </a:solidFill>
                          <a:effectLst/>
                          <a:latin typeface="Tahoma" pitchFamily="34" charset="0"/>
                          <a:ea typeface="Tahoma" pitchFamily="34" charset="0"/>
                          <a:cs typeface="Tahoma" pitchFamily="34" charset="0"/>
                        </a:rPr>
                      </a:br>
                      <a:r>
                        <a:rPr lang="sv-SE" sz="1200" i="1" kern="100" dirty="0">
                          <a:solidFill>
                            <a:schemeClr val="tx1"/>
                          </a:solidFill>
                          <a:effectLst/>
                          <a:latin typeface="Tahoma" pitchFamily="34" charset="0"/>
                          <a:ea typeface="Tahoma" pitchFamily="34" charset="0"/>
                          <a:cs typeface="Tahoma" pitchFamily="34" charset="0"/>
                        </a:rPr>
                        <a:t>Konsultera en läkare omedelbart.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7" name="표 16"/>
          <p:cNvGraphicFramePr>
            <a:graphicFrameLocks noGrp="1"/>
          </p:cNvGraphicFramePr>
          <p:nvPr>
            <p:extLst>
              <p:ext uri="{D42A27DB-BD31-4B8C-83A1-F6EECF244321}">
                <p14:modId xmlns:p14="http://schemas.microsoft.com/office/powerpoint/2010/main" val="1775392511"/>
              </p:ext>
            </p:extLst>
          </p:nvPr>
        </p:nvGraphicFramePr>
        <p:xfrm>
          <a:off x="1787674" y="4716016"/>
          <a:ext cx="3153494" cy="288032"/>
        </p:xfrm>
        <a:graphic>
          <a:graphicData uri="http://schemas.openxmlformats.org/drawingml/2006/table">
            <a:tbl>
              <a:tblPr/>
              <a:tblGrid>
                <a:gridCol w="315349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chemeClr val="tx1"/>
                          </a:solidFill>
                          <a:effectLst/>
                          <a:latin typeface="Tahoma" pitchFamily="34" charset="0"/>
                          <a:ea typeface="기아 Medium" pitchFamily="50" charset="-127"/>
                          <a:cs typeface="Tahoma" pitchFamily="34" charset="0"/>
                        </a:rPr>
                        <a:t>Irritation orsakad av elektrolyt</a:t>
                      </a:r>
                      <a:endParaRPr lang="ko-KR" sz="1200" b="1" kern="100" dirty="0">
                        <a:solidFill>
                          <a:schemeClr val="tx1"/>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8"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41" t="27983" r="90759" b="70100"/>
          <a:stretch/>
        </p:blipFill>
        <p:spPr bwMode="auto">
          <a:xfrm>
            <a:off x="339304" y="4706336"/>
            <a:ext cx="1325146" cy="29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직사각형 18"/>
          <p:cNvSpPr/>
          <p:nvPr/>
        </p:nvSpPr>
        <p:spPr>
          <a:xfrm>
            <a:off x="228432" y="4572000"/>
            <a:ext cx="6455787" cy="4459888"/>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pSp>
        <p:nvGrpSpPr>
          <p:cNvPr id="22" name="그룹 21"/>
          <p:cNvGrpSpPr/>
          <p:nvPr/>
        </p:nvGrpSpPr>
        <p:grpSpPr>
          <a:xfrm>
            <a:off x="307256" y="112112"/>
            <a:ext cx="1800200" cy="529928"/>
            <a:chOff x="1956101" y="7496459"/>
            <a:chExt cx="3019616" cy="888890"/>
          </a:xfrm>
        </p:grpSpPr>
        <p:pic>
          <p:nvPicPr>
            <p:cNvPr id="24" name="Picture 3" descr="C:\Users\Administrator\Desktop\DE LOGO(먹)플러그인 하이브리드.jpg"/>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6" name="그림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15620540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1008" y="2051720"/>
            <a:ext cx="3361979" cy="2519637"/>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22</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Vägassistans</a:t>
            </a:r>
            <a:endParaRPr lang="ko-KR" altLang="en-US"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aphicFrame>
        <p:nvGraphicFramePr>
          <p:cNvPr id="12" name="표 11"/>
          <p:cNvGraphicFramePr>
            <a:graphicFrameLocks noGrp="1"/>
          </p:cNvGraphicFramePr>
          <p:nvPr>
            <p:extLst>
              <p:ext uri="{D42A27DB-BD31-4B8C-83A1-F6EECF244321}">
                <p14:modId xmlns:p14="http://schemas.microsoft.com/office/powerpoint/2010/main" val="3820768354"/>
              </p:ext>
            </p:extLst>
          </p:nvPr>
        </p:nvGraphicFramePr>
        <p:xfrm>
          <a:off x="233857" y="875233"/>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Bärgning/bogsering</a:t>
                      </a:r>
                      <a:endParaRPr lang="ko-KR" altLang="en-US" sz="1400" b="1"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8"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802" t="57507" r="90734" b="40508"/>
          <a:stretch/>
        </p:blipFill>
        <p:spPr bwMode="auto">
          <a:xfrm>
            <a:off x="335909" y="5270038"/>
            <a:ext cx="1360967" cy="30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직사각형 18"/>
          <p:cNvSpPr/>
          <p:nvPr/>
        </p:nvSpPr>
        <p:spPr>
          <a:xfrm>
            <a:off x="260648" y="5178442"/>
            <a:ext cx="6395020" cy="2921950"/>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aphicFrame>
        <p:nvGraphicFramePr>
          <p:cNvPr id="13" name="표 12"/>
          <p:cNvGraphicFramePr>
            <a:graphicFrameLocks noGrp="1"/>
          </p:cNvGraphicFramePr>
          <p:nvPr>
            <p:extLst>
              <p:ext uri="{D42A27DB-BD31-4B8C-83A1-F6EECF244321}">
                <p14:modId xmlns:p14="http://schemas.microsoft.com/office/powerpoint/2010/main" val="1788757328"/>
              </p:ext>
            </p:extLst>
          </p:nvPr>
        </p:nvGraphicFramePr>
        <p:xfrm>
          <a:off x="335909" y="2771800"/>
          <a:ext cx="3093091" cy="2302434"/>
        </p:xfrm>
        <a:graphic>
          <a:graphicData uri="http://schemas.openxmlformats.org/drawingml/2006/table">
            <a:tbl>
              <a:tblPr/>
              <a:tblGrid>
                <a:gridCol w="3093091">
                  <a:extLst>
                    <a:ext uri="{9D8B030D-6E8A-4147-A177-3AD203B41FA5}">
                      <a16:colId xmlns:a16="http://schemas.microsoft.com/office/drawing/2014/main" xmlns="" val="20000"/>
                    </a:ext>
                  </a:extLst>
                </a:gridCol>
              </a:tblGrid>
              <a:tr h="230243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Om bilen behöver bärgas rekommenderar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vi att detta görs av en auktoriserad Kia-återförsäljare eller en bärgningsfirma.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Det är viktigt att bilen lyfts upp och bogseras korrekt för att förhindra att bilen skadas.</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Användning av bärgningsbil med dollys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eller flakbärgningsbil rekommenderas.</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2776104025"/>
              </p:ext>
            </p:extLst>
          </p:nvPr>
        </p:nvGraphicFramePr>
        <p:xfrm>
          <a:off x="309118" y="1197091"/>
          <a:ext cx="6333451" cy="1608646"/>
        </p:xfrm>
        <a:graphic>
          <a:graphicData uri="http://schemas.openxmlformats.org/drawingml/2006/table">
            <a:tbl>
              <a:tblPr/>
              <a:tblGrid>
                <a:gridCol w="633345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I händelse av en olycka måste högspänningssystemet inaktiveras. Säkerhetskontakten måste tas bort från högspänningsbatteriet enligt någon av de metoder som beskrivs i avsnitten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på sidan 13–16 för att inaktivera fordonet.</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Bogsering av ett XCEED PHEV-fordon skiljer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sig inte från bogsering av ett konventionellt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framhjulsdrivet fordon.</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21" name="그룹 20"/>
          <p:cNvGrpSpPr/>
          <p:nvPr/>
        </p:nvGrpSpPr>
        <p:grpSpPr>
          <a:xfrm>
            <a:off x="307256" y="112112"/>
            <a:ext cx="1800200" cy="529928"/>
            <a:chOff x="1956101" y="7496459"/>
            <a:chExt cx="3019616" cy="888890"/>
          </a:xfrm>
        </p:grpSpPr>
        <p:pic>
          <p:nvPicPr>
            <p:cNvPr id="22" name="Picture 3" descr="C:\Users\Administrator\Desktop\DE LOGO(먹)플러그인 하이브리드.jpg"/>
            <p:cNvPicPr>
              <a:picLocks noChangeAspect="1" noChangeArrowheads="1"/>
            </p:cNvPicPr>
            <p:nvPr/>
          </p:nvPicPr>
          <p:blipFill rotWithShape="1">
            <a:blip r:embed="rId5">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3" name="그림 2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pic>
        <p:nvPicPr>
          <p:cNvPr id="2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6930" y="5768182"/>
            <a:ext cx="31432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5" name="표 24"/>
          <p:cNvGraphicFramePr>
            <a:graphicFrameLocks noGrp="1"/>
          </p:cNvGraphicFramePr>
          <p:nvPr>
            <p:extLst>
              <p:ext uri="{D42A27DB-BD31-4B8C-83A1-F6EECF244321}">
                <p14:modId xmlns:p14="http://schemas.microsoft.com/office/powerpoint/2010/main" val="2515577480"/>
              </p:ext>
            </p:extLst>
          </p:nvPr>
        </p:nvGraphicFramePr>
        <p:xfrm>
          <a:off x="443465" y="5704790"/>
          <a:ext cx="2877977" cy="2232248"/>
        </p:xfrm>
        <a:graphic>
          <a:graphicData uri="http://schemas.openxmlformats.org/drawingml/2006/table">
            <a:tbl>
              <a:tblPr/>
              <a:tblGrid>
                <a:gridCol w="2877977">
                  <a:extLst>
                    <a:ext uri="{9D8B030D-6E8A-4147-A177-3AD203B41FA5}">
                      <a16:colId xmlns:a16="http://schemas.microsoft.com/office/drawing/2014/main" xmlns="" val="20000"/>
                    </a:ext>
                  </a:extLst>
                </a:gridCol>
              </a:tblGrid>
              <a:tr h="2232248">
                <a:tc>
                  <a:txBody>
                    <a:bodyPr/>
                    <a:lstStyle/>
                    <a:p>
                      <a:pPr marL="171450" marR="0" indent="-171450" algn="l" defTabSz="914400" rtl="0" eaLnBrk="1" fontAlgn="auto" latinLnBrk="1" hangingPunct="1">
                        <a:lnSpc>
                          <a:spcPct val="150000"/>
                        </a:lnSpc>
                        <a:spcBef>
                          <a:spcPts val="0"/>
                        </a:spcBef>
                        <a:spcAft>
                          <a:spcPts val="0"/>
                        </a:spcAft>
                        <a:buClrTx/>
                        <a:buSzTx/>
                        <a:buFont typeface="Wingdings" pitchFamily="2" charset="2"/>
                        <a:buChar char="l"/>
                        <a:tabLst/>
                        <a:defRPr/>
                      </a:pPr>
                      <a:r>
                        <a:rPr lang="sv-SE" sz="1200" b="0" i="1" kern="100" dirty="0">
                          <a:solidFill>
                            <a:schemeClr val="tx1"/>
                          </a:solidFill>
                          <a:effectLst/>
                          <a:latin typeface="Tahoma" pitchFamily="34" charset="0"/>
                          <a:ea typeface="Tahoma" pitchFamily="34" charset="0"/>
                          <a:cs typeface="Tahoma" pitchFamily="34" charset="0"/>
                        </a:rPr>
                        <a:t>Bogsera inte bilen bakåtvänd med framhjulen på vägen. Ddetta kan orsaka </a:t>
                      </a:r>
                      <a:br>
                        <a:rPr lang="sv-SE" sz="1200" b="0" i="1" kern="100" dirty="0">
                          <a:solidFill>
                            <a:schemeClr val="tx1"/>
                          </a:solidFill>
                          <a:effectLst/>
                          <a:latin typeface="Tahoma" pitchFamily="34" charset="0"/>
                          <a:ea typeface="Tahoma" pitchFamily="34" charset="0"/>
                          <a:cs typeface="Tahoma" pitchFamily="34" charset="0"/>
                        </a:rPr>
                      </a:br>
                      <a:r>
                        <a:rPr lang="sv-SE" sz="1200" b="0" i="1" kern="100" dirty="0">
                          <a:solidFill>
                            <a:schemeClr val="tx1"/>
                          </a:solidFill>
                          <a:effectLst/>
                          <a:latin typeface="Tahoma" pitchFamily="34" charset="0"/>
                          <a:ea typeface="Tahoma" pitchFamily="34" charset="0"/>
                          <a:cs typeface="Tahoma" pitchFamily="34" charset="0"/>
                        </a:rPr>
                        <a:t>skador på transmissionen och motorn.</a:t>
                      </a:r>
                      <a:endParaRPr lang="en-US" altLang="ko-KR" sz="1200" b="0" i="1" kern="100" dirty="0">
                        <a:solidFill>
                          <a:schemeClr val="tx1"/>
                        </a:solidFill>
                        <a:effectLst/>
                        <a:latin typeface="Tahoma" pitchFamily="34" charset="0"/>
                        <a:ea typeface="Tahoma" pitchFamily="34" charset="0"/>
                        <a:cs typeface="Tahoma" pitchFamily="34" charset="0"/>
                      </a:endParaRPr>
                    </a:p>
                    <a:p>
                      <a:pPr marL="171450" marR="0" indent="-171450" algn="l" defTabSz="914400" rtl="0" eaLnBrk="1" fontAlgn="auto" latinLnBrk="1" hangingPunct="1">
                        <a:lnSpc>
                          <a:spcPct val="150000"/>
                        </a:lnSpc>
                        <a:spcBef>
                          <a:spcPts val="0"/>
                        </a:spcBef>
                        <a:spcAft>
                          <a:spcPts val="0"/>
                        </a:spcAft>
                        <a:buClrTx/>
                        <a:buSzTx/>
                        <a:buFont typeface="Wingdings" pitchFamily="2" charset="2"/>
                        <a:buChar char="l"/>
                        <a:tabLst/>
                        <a:defRPr/>
                      </a:pPr>
                      <a:r>
                        <a:rPr lang="sv-SE" sz="1200" b="0" i="1" kern="100" dirty="0">
                          <a:solidFill>
                            <a:schemeClr val="tx1"/>
                          </a:solidFill>
                          <a:effectLst/>
                          <a:latin typeface="Tahoma" pitchFamily="34" charset="0"/>
                          <a:ea typeface="Tahoma" pitchFamily="34" charset="0"/>
                          <a:cs typeface="Tahoma" pitchFamily="34" charset="0"/>
                        </a:rPr>
                        <a:t>Bogsera inte med bogserlina. </a:t>
                      </a:r>
                      <a:br>
                        <a:rPr lang="sv-SE" sz="1200" b="0" i="1" kern="100" dirty="0">
                          <a:solidFill>
                            <a:schemeClr val="tx1"/>
                          </a:solidFill>
                          <a:effectLst/>
                          <a:latin typeface="Tahoma" pitchFamily="34" charset="0"/>
                          <a:ea typeface="Tahoma" pitchFamily="34" charset="0"/>
                          <a:cs typeface="Tahoma" pitchFamily="34" charset="0"/>
                        </a:rPr>
                      </a:br>
                      <a:r>
                        <a:rPr lang="sv-SE" sz="1200" b="0" i="1" kern="100" dirty="0">
                          <a:solidFill>
                            <a:schemeClr val="tx1"/>
                          </a:solidFill>
                          <a:effectLst/>
                          <a:latin typeface="Tahoma" pitchFamily="34" charset="0"/>
                          <a:ea typeface="Tahoma" pitchFamily="34" charset="0"/>
                          <a:cs typeface="Tahoma" pitchFamily="34" charset="0"/>
                        </a:rPr>
                        <a:t>Använd hjullyft eller flakutrustning. </a:t>
                      </a:r>
                    </a:p>
                    <a:p>
                      <a:pPr marL="171450" marR="0" indent="-171450" algn="l" defTabSz="914400" rtl="0" eaLnBrk="1" fontAlgn="auto" latinLnBrk="1" hangingPunct="1">
                        <a:lnSpc>
                          <a:spcPct val="150000"/>
                        </a:lnSpc>
                        <a:spcBef>
                          <a:spcPts val="0"/>
                        </a:spcBef>
                        <a:spcAft>
                          <a:spcPts val="0"/>
                        </a:spcAft>
                        <a:buClrTx/>
                        <a:buSzTx/>
                        <a:buFont typeface="Wingdings" pitchFamily="2" charset="2"/>
                        <a:buChar char="l"/>
                        <a:tabLst/>
                        <a:defRPr/>
                      </a:pPr>
                      <a:r>
                        <a:rPr lang="sv-SE" sz="1200" b="0" i="1" kern="100" dirty="0">
                          <a:solidFill>
                            <a:schemeClr val="tx1"/>
                          </a:solidFill>
                          <a:effectLst/>
                          <a:latin typeface="Tahoma" pitchFamily="34" charset="0"/>
                          <a:ea typeface="Tahoma" pitchFamily="34" charset="0"/>
                          <a:cs typeface="Tahoma" pitchFamily="34" charset="0"/>
                        </a:rPr>
                        <a:t>Se även till att inte bogsera fordonet </a:t>
                      </a:r>
                      <a:br>
                        <a:rPr lang="sv-SE" sz="1200" b="0" i="1" kern="100" dirty="0">
                          <a:solidFill>
                            <a:schemeClr val="tx1"/>
                          </a:solidFill>
                          <a:effectLst/>
                          <a:latin typeface="Tahoma" pitchFamily="34" charset="0"/>
                          <a:ea typeface="Tahoma" pitchFamily="34" charset="0"/>
                          <a:cs typeface="Tahoma" pitchFamily="34" charset="0"/>
                        </a:rPr>
                      </a:br>
                      <a:r>
                        <a:rPr lang="sv-SE" sz="1200" b="0" i="1" kern="100" dirty="0">
                          <a:solidFill>
                            <a:schemeClr val="tx1"/>
                          </a:solidFill>
                          <a:effectLst/>
                          <a:latin typeface="Tahoma" pitchFamily="34" charset="0"/>
                          <a:ea typeface="Tahoma" pitchFamily="34" charset="0"/>
                          <a:cs typeface="Tahoma" pitchFamily="34" charset="0"/>
                        </a:rPr>
                        <a:t>med bogserlina fäst i ett annat fordon, </a:t>
                      </a:r>
                      <a:br>
                        <a:rPr lang="sv-SE" sz="1200" b="0" i="1" kern="100" dirty="0">
                          <a:solidFill>
                            <a:schemeClr val="tx1"/>
                          </a:solidFill>
                          <a:effectLst/>
                          <a:latin typeface="Tahoma" pitchFamily="34" charset="0"/>
                          <a:ea typeface="Tahoma" pitchFamily="34" charset="0"/>
                          <a:cs typeface="Tahoma" pitchFamily="34" charset="0"/>
                        </a:rPr>
                      </a:br>
                      <a:r>
                        <a:rPr lang="sv-SE" sz="1200" b="0" i="1" kern="100" dirty="0">
                          <a:solidFill>
                            <a:schemeClr val="tx1"/>
                          </a:solidFill>
                          <a:effectLst/>
                          <a:latin typeface="Tahoma" pitchFamily="34" charset="0"/>
                          <a:ea typeface="Tahoma" pitchFamily="34" charset="0"/>
                          <a:cs typeface="Tahoma" pitchFamily="34" charset="0"/>
                        </a:rPr>
                        <a:t>inklusive husbilar.</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553752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23</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Vägassistans</a:t>
            </a:r>
            <a:endParaRPr lang="ko-KR" altLang="en-US" dirty="0">
              <a:latin typeface="Tahoma" pitchFamily="34" charset="0"/>
              <a:ea typeface="기아 Medium" pitchFamily="50" charset="-127"/>
              <a:cs typeface="Tahoma" pitchFamily="34" charset="0"/>
            </a:endParaRPr>
          </a:p>
        </p:txBody>
      </p:sp>
      <p:sp>
        <p:nvSpPr>
          <p:cNvPr id="3" name="AutoShape 6" descr="http://10.10.72.91/sviewer/AnsiIcons/information_KOR.gif%09%09"/>
          <p:cNvSpPr>
            <a:spLocks noChangeAspect="1" noChangeArrowheads="1"/>
          </p:cNvSpPr>
          <p:nvPr/>
        </p:nvSpPr>
        <p:spPr bwMode="auto">
          <a:xfrm>
            <a:off x="1682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rtlCol="0" anchor="t" anchorCtr="0" compatLnSpc="1">
            <a:prstTxWarp prst="textNoShape">
              <a:avLst/>
            </a:prstTxWarp>
          </a:bodyPr>
          <a:lstStyle/>
          <a:p>
            <a:pPr rtl="0"/>
            <a:endParaRPr lang="ko-KR" altLang="en-US"/>
          </a:p>
        </p:txBody>
      </p:sp>
      <p:graphicFrame>
        <p:nvGraphicFramePr>
          <p:cNvPr id="12" name="표 11"/>
          <p:cNvGraphicFramePr>
            <a:graphicFrameLocks noGrp="1"/>
          </p:cNvGraphicFramePr>
          <p:nvPr>
            <p:extLst>
              <p:ext uri="{D42A27DB-BD31-4B8C-83A1-F6EECF244321}">
                <p14:modId xmlns:p14="http://schemas.microsoft.com/office/powerpoint/2010/main" val="2603854117"/>
              </p:ext>
            </p:extLst>
          </p:nvPr>
        </p:nvGraphicFramePr>
        <p:xfrm>
          <a:off x="311725" y="1106905"/>
          <a:ext cx="4608512" cy="288032"/>
        </p:xfrm>
        <a:graphic>
          <a:graphicData uri="http://schemas.openxmlformats.org/drawingml/2006/table">
            <a:tbl>
              <a:tblPr/>
              <a:tblGrid>
                <a:gridCol w="460851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dirty="0">
                          <a:solidFill>
                            <a:schemeClr val="tx1">
                              <a:lumMod val="95000"/>
                              <a:lumOff val="5000"/>
                            </a:schemeClr>
                          </a:solidFill>
                          <a:effectLst/>
                          <a:latin typeface="Tahoma" pitchFamily="34" charset="0"/>
                          <a:ea typeface="Tahoma" pitchFamily="34" charset="0"/>
                          <a:cs typeface="Tahoma" pitchFamily="34" charset="0"/>
                        </a:rPr>
                        <a:t>Start i nödsituation</a:t>
                      </a:r>
                      <a:endParaRPr lang="ko-KR" altLang="en-US" sz="1400" b="1"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4" name="표 23"/>
          <p:cNvGraphicFramePr>
            <a:graphicFrameLocks noGrp="1"/>
          </p:cNvGraphicFramePr>
          <p:nvPr>
            <p:extLst>
              <p:ext uri="{D42A27DB-BD31-4B8C-83A1-F6EECF244321}">
                <p14:modId xmlns:p14="http://schemas.microsoft.com/office/powerpoint/2010/main" val="3672120024"/>
              </p:ext>
            </p:extLst>
          </p:nvPr>
        </p:nvGraphicFramePr>
        <p:xfrm>
          <a:off x="386986" y="1422361"/>
          <a:ext cx="2949075" cy="4351846"/>
        </p:xfrm>
        <a:graphic>
          <a:graphicData uri="http://schemas.openxmlformats.org/drawingml/2006/table">
            <a:tbl>
              <a:tblPr/>
              <a:tblGrid>
                <a:gridCol w="2949075">
                  <a:extLst>
                    <a:ext uri="{9D8B030D-6E8A-4147-A177-3AD203B41FA5}">
                      <a16:colId xmlns:a16="http://schemas.microsoft.com/office/drawing/2014/main" xmlns="" val="20000"/>
                    </a:ext>
                  </a:extLst>
                </a:gridCol>
              </a:tblGrid>
              <a:tr h="2524354">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Undvik att försöka starta högspänningsbatteriet med hjälp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av startkablar då det inte går att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starta batteriet på detta sätt.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Om högspänningsbatteriet skulle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ha laddat ur helt måste fordonet bärgas, som nämnt på föregående sida.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Om 12 V-hjälpbatteriet har laddat ur,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anslut startkablarna eller startenheten till starthjälpsterminalen i bagageutrymmet precis som med vilket 12 V-batteri som helst (se bilden). </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Se ”Nödstart” i ägarhandboken för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mer information. Anslut startkablarna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nummerordning och koppla från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omvänd ordning.</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2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895" t="21070" r="90717" b="76671"/>
          <a:stretch/>
        </p:blipFill>
        <p:spPr bwMode="auto">
          <a:xfrm>
            <a:off x="366891" y="6153326"/>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7" name="표 26"/>
          <p:cNvGraphicFramePr>
            <a:graphicFrameLocks noGrp="1"/>
          </p:cNvGraphicFramePr>
          <p:nvPr>
            <p:extLst>
              <p:ext uri="{D42A27DB-BD31-4B8C-83A1-F6EECF244321}">
                <p14:modId xmlns:p14="http://schemas.microsoft.com/office/powerpoint/2010/main" val="2692295125"/>
              </p:ext>
            </p:extLst>
          </p:nvPr>
        </p:nvGraphicFramePr>
        <p:xfrm>
          <a:off x="1769914" y="6163334"/>
          <a:ext cx="6172200" cy="288032"/>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288032">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b="1" kern="100" dirty="0">
                          <a:solidFill>
                            <a:srgbClr val="FF0000"/>
                          </a:solidFill>
                          <a:effectLst/>
                          <a:latin typeface="Tahoma" pitchFamily="34" charset="0"/>
                          <a:ea typeface="Tahoma" pitchFamily="34" charset="0"/>
                          <a:cs typeface="Tahoma" pitchFamily="34" charset="0"/>
                        </a:rPr>
                        <a:t>Risk för dödlig elstöt</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8" name="표 27"/>
          <p:cNvGraphicFramePr>
            <a:graphicFrameLocks noGrp="1"/>
          </p:cNvGraphicFramePr>
          <p:nvPr>
            <p:extLst>
              <p:ext uri="{D42A27DB-BD31-4B8C-83A1-F6EECF244321}">
                <p14:modId xmlns:p14="http://schemas.microsoft.com/office/powerpoint/2010/main" val="3067998974"/>
              </p:ext>
            </p:extLst>
          </p:nvPr>
        </p:nvGraphicFramePr>
        <p:xfrm>
          <a:off x="418756" y="6565099"/>
          <a:ext cx="5973411" cy="237046"/>
        </p:xfrm>
        <a:graphic>
          <a:graphicData uri="http://schemas.openxmlformats.org/drawingml/2006/table">
            <a:tbl>
              <a:tblPr/>
              <a:tblGrid>
                <a:gridCol w="5973411">
                  <a:extLst>
                    <a:ext uri="{9D8B030D-6E8A-4147-A177-3AD203B41FA5}">
                      <a16:colId xmlns:a16="http://schemas.microsoft.com/office/drawing/2014/main" xmlns="" val="20000"/>
                    </a:ext>
                  </a:extLst>
                </a:gridCol>
              </a:tblGrid>
              <a:tr h="4572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i="1" kern="100" dirty="0">
                          <a:solidFill>
                            <a:schemeClr val="tx1"/>
                          </a:solidFill>
                          <a:effectLst/>
                          <a:latin typeface="Tahoma" pitchFamily="34" charset="0"/>
                          <a:ea typeface="Tahoma" pitchFamily="34" charset="0"/>
                          <a:cs typeface="Tahoma" pitchFamily="34" charset="0"/>
                        </a:rPr>
                        <a:t>Försök inte starta XCEED HEV:s högspänningsbatteri med hjälp av startkablar.</a:t>
                      </a:r>
                      <a:endParaRPr lang="en-US" altLang="ko-KR" sz="1200" i="1" kern="100" dirty="0">
                        <a:solidFill>
                          <a:schemeClr val="tx1"/>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9" name="직사각형 28"/>
          <p:cNvSpPr/>
          <p:nvPr/>
        </p:nvSpPr>
        <p:spPr>
          <a:xfrm>
            <a:off x="285581" y="6072152"/>
            <a:ext cx="6239763" cy="86409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pic>
        <p:nvPicPr>
          <p:cNvPr id="16" name="그림 15"/>
          <p:cNvPicPr>
            <a:picLocks noChangeAspect="1"/>
          </p:cNvPicPr>
          <p:nvPr/>
        </p:nvPicPr>
        <p:blipFill rotWithShape="1">
          <a:blip r:embed="rId4"/>
          <a:srcRect l="17988" t="34636" r="51913" b="39781"/>
          <a:stretch/>
        </p:blipFill>
        <p:spPr>
          <a:xfrm>
            <a:off x="3423594" y="1125529"/>
            <a:ext cx="3301215" cy="2539395"/>
          </a:xfrm>
          <a:prstGeom prst="rect">
            <a:avLst/>
          </a:prstGeom>
        </p:spPr>
      </p:pic>
      <p:grpSp>
        <p:nvGrpSpPr>
          <p:cNvPr id="15" name="그룹 14"/>
          <p:cNvGrpSpPr/>
          <p:nvPr/>
        </p:nvGrpSpPr>
        <p:grpSpPr>
          <a:xfrm>
            <a:off x="307256" y="112112"/>
            <a:ext cx="1800200" cy="529928"/>
            <a:chOff x="1956101" y="7496459"/>
            <a:chExt cx="3019616" cy="888890"/>
          </a:xfrm>
        </p:grpSpPr>
        <p:pic>
          <p:nvPicPr>
            <p:cNvPr id="20" name="Picture 3" descr="C:\Users\Administrator\Desktop\DE LOGO(먹)플러그인 하이브리드.jpg"/>
            <p:cNvPicPr>
              <a:picLocks noChangeAspect="1" noChangeArrowheads="1"/>
            </p:cNvPicPr>
            <p:nvPr/>
          </p:nvPicPr>
          <p:blipFill rotWithShape="1">
            <a:blip r:embed="rId5">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1" name="그림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1963153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표 2"/>
          <p:cNvGraphicFramePr>
            <a:graphicFrameLocks noGrp="1"/>
          </p:cNvGraphicFramePr>
          <p:nvPr>
            <p:extLst>
              <p:ext uri="{D42A27DB-BD31-4B8C-83A1-F6EECF244321}">
                <p14:modId xmlns:p14="http://schemas.microsoft.com/office/powerpoint/2010/main" val="3150512952"/>
              </p:ext>
            </p:extLst>
          </p:nvPr>
        </p:nvGraphicFramePr>
        <p:xfrm>
          <a:off x="332656" y="755576"/>
          <a:ext cx="3070210" cy="288032"/>
        </p:xfrm>
        <a:graphic>
          <a:graphicData uri="http://schemas.openxmlformats.org/drawingml/2006/table">
            <a:tbl>
              <a:tblPr/>
              <a:tblGrid>
                <a:gridCol w="3070210">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Dokumentets syfte</a:t>
                      </a:r>
                      <a:endParaRPr lang="ko-KR" sz="1400" b="1" kern="100" dirty="0">
                        <a:solidFill>
                          <a:schemeClr val="tx1">
                            <a:lumMod val="95000"/>
                            <a:lumOff val="5000"/>
                          </a:schemeClr>
                        </a:solidFill>
                        <a:effectLst/>
                        <a:latin typeface="Tahoma" pitchFamily="34" charset="0"/>
                        <a:ea typeface="Arial Unicode MS"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5" name="표 4"/>
          <p:cNvGraphicFramePr>
            <a:graphicFrameLocks noGrp="1"/>
          </p:cNvGraphicFramePr>
          <p:nvPr>
            <p:extLst>
              <p:ext uri="{D42A27DB-BD31-4B8C-83A1-F6EECF244321}">
                <p14:modId xmlns:p14="http://schemas.microsoft.com/office/powerpoint/2010/main" val="2591979295"/>
              </p:ext>
            </p:extLst>
          </p:nvPr>
        </p:nvGraphicFramePr>
        <p:xfrm>
          <a:off x="342900" y="1201703"/>
          <a:ext cx="6172200" cy="188296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dirty="0">
                          <a:effectLst/>
                          <a:latin typeface="Tahoma" pitchFamily="34" charset="0"/>
                          <a:ea typeface="Tahoma" pitchFamily="34" charset="0"/>
                          <a:cs typeface="Tahoma" pitchFamily="34" charset="0"/>
                        </a:rPr>
                        <a:t>Syftet med detta dokument är att beskriva för räddningstjänst och bärgningstjänst-/vägassistanspersonal som är först på platsen vilka metoder de ska använda för att </a:t>
                      </a:r>
                      <a:br>
                        <a:rPr lang="sv-SE" sz="1200" dirty="0">
                          <a:effectLst/>
                          <a:latin typeface="Tahoma" pitchFamily="34" charset="0"/>
                          <a:ea typeface="Tahoma" pitchFamily="34" charset="0"/>
                          <a:cs typeface="Tahoma" pitchFamily="34" charset="0"/>
                        </a:rPr>
                      </a:br>
                      <a:r>
                        <a:rPr lang="sv-SE" sz="1200" dirty="0">
                          <a:effectLst/>
                          <a:latin typeface="Tahoma" pitchFamily="34" charset="0"/>
                          <a:ea typeface="Tahoma" pitchFamily="34" charset="0"/>
                          <a:cs typeface="Tahoma" pitchFamily="34" charset="0"/>
                        </a:rPr>
                        <a:t>hantera XCEED PHEV i en nödsituation. Denna räddningsmanual ger en grundläggande översikt över de viktigaste fordonssystemen, samt innehåller instruktioner för att hantera de olika typer av nödsituationer som räddningspersonalen som kommer först till platsen kan mötas av. Räddningsarbetet för detta fordon beskriver hur dess högspänningssystem ska hanteras.</a:t>
                      </a:r>
                      <a:endParaRPr lang="ko-KR" altLang="ko-KR" sz="1200" dirty="0">
                        <a:effectLst/>
                        <a:latin typeface="Tahoma" pitchFamily="34" charset="0"/>
                        <a:ea typeface="Arial Unicode MS"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1</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 Inledning</a:t>
            </a:r>
            <a:endParaRPr lang="ko-KR" altLang="en-US" sz="1400" dirty="0">
              <a:latin typeface="Tahoma" pitchFamily="34" charset="0"/>
              <a:ea typeface="Arial Unicode MS" pitchFamily="50" charset="-127"/>
              <a:cs typeface="Tahoma" pitchFamily="34" charset="0"/>
            </a:endParaRPr>
          </a:p>
        </p:txBody>
      </p:sp>
      <p:graphicFrame>
        <p:nvGraphicFramePr>
          <p:cNvPr id="12" name="표 11"/>
          <p:cNvGraphicFramePr>
            <a:graphicFrameLocks noGrp="1"/>
          </p:cNvGraphicFramePr>
          <p:nvPr>
            <p:extLst>
              <p:ext uri="{D42A27DB-BD31-4B8C-83A1-F6EECF244321}">
                <p14:modId xmlns:p14="http://schemas.microsoft.com/office/powerpoint/2010/main" val="3874759278"/>
              </p:ext>
            </p:extLst>
          </p:nvPr>
        </p:nvGraphicFramePr>
        <p:xfrm>
          <a:off x="342900" y="3131840"/>
          <a:ext cx="6172200" cy="160864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583487">
                <a:tc>
                  <a:txBody>
                    <a:bodyPr/>
                    <a:lstStyle/>
                    <a:p>
                      <a:pPr rtl="0">
                        <a:lnSpc>
                          <a:spcPct val="150000"/>
                        </a:lnSpc>
                      </a:pPr>
                      <a:r>
                        <a:rPr lang="sv-SE" sz="1200" b="0" i="0" u="none" strike="noStrike" kern="1200" dirty="0">
                          <a:solidFill>
                            <a:schemeClr val="tx1"/>
                          </a:solidFill>
                          <a:latin typeface="Tahoma" pitchFamily="34" charset="0"/>
                          <a:ea typeface="Tahoma" pitchFamily="34" charset="0"/>
                          <a:cs typeface="Tahoma" pitchFamily="34" charset="0"/>
                        </a:rPr>
                        <a:t>I denna räddningsmanual hittar du meddelanden av typerna </a:t>
                      </a:r>
                      <a:r>
                        <a:rPr lang="sv-SE" sz="1200" b="0" i="1" u="none" strike="noStrike" kern="1200" dirty="0">
                          <a:solidFill>
                            <a:schemeClr val="tx1"/>
                          </a:solidFill>
                          <a:latin typeface="Tahoma" pitchFamily="34" charset="0"/>
                          <a:ea typeface="Tahoma" pitchFamily="34" charset="0"/>
                          <a:cs typeface="Tahoma" pitchFamily="34" charset="0"/>
                        </a:rPr>
                        <a:t>Anmärkning</a:t>
                      </a:r>
                      <a:r>
                        <a:rPr lang="sv-SE" sz="1200" b="0" i="0" u="none" strike="noStrike" kern="1200" dirty="0">
                          <a:solidFill>
                            <a:schemeClr val="tx1"/>
                          </a:solidFill>
                          <a:latin typeface="Tahoma" pitchFamily="34" charset="0"/>
                          <a:ea typeface="Tahoma" pitchFamily="34" charset="0"/>
                          <a:cs typeface="Tahoma" pitchFamily="34" charset="0"/>
                        </a:rPr>
                        <a:t>, </a:t>
                      </a:r>
                      <a:r>
                        <a:rPr lang="sv-SE" sz="1200" b="0" i="1" u="none" strike="noStrike" kern="1200" dirty="0">
                          <a:solidFill>
                            <a:schemeClr val="tx1"/>
                          </a:solidFill>
                          <a:latin typeface="Tahoma" pitchFamily="34" charset="0"/>
                          <a:ea typeface="Tahoma" pitchFamily="34" charset="0"/>
                          <a:cs typeface="Tahoma" pitchFamily="34" charset="0"/>
                        </a:rPr>
                        <a:t>Försiktighet</a:t>
                      </a:r>
                      <a:r>
                        <a:rPr lang="sv-SE" sz="1200" b="0" i="0" u="none" strike="noStrike" kern="1200" dirty="0">
                          <a:solidFill>
                            <a:schemeClr val="tx1"/>
                          </a:solidFill>
                          <a:latin typeface="Tahoma" pitchFamily="34" charset="0"/>
                          <a:ea typeface="Tahoma" pitchFamily="34" charset="0"/>
                          <a:cs typeface="Tahoma" pitchFamily="34" charset="0"/>
                        </a:rPr>
                        <a:t>, </a:t>
                      </a:r>
                    </a:p>
                    <a:p>
                      <a:pPr rtl="0">
                        <a:lnSpc>
                          <a:spcPct val="150000"/>
                        </a:lnSpc>
                      </a:pPr>
                      <a:r>
                        <a:rPr lang="sv-SE" sz="1200" b="0" i="1" u="none" strike="noStrike" kern="1200" dirty="0">
                          <a:solidFill>
                            <a:schemeClr val="tx1"/>
                          </a:solidFill>
                          <a:latin typeface="Tahoma" pitchFamily="34" charset="0"/>
                          <a:ea typeface="Tahoma" pitchFamily="34" charset="0"/>
                          <a:cs typeface="Tahoma" pitchFamily="34" charset="0"/>
                        </a:rPr>
                        <a:t>Varning </a:t>
                      </a:r>
                      <a:r>
                        <a:rPr lang="sv-SE" sz="1200" b="0" i="0" u="none" strike="noStrike" kern="1200" dirty="0">
                          <a:solidFill>
                            <a:schemeClr val="tx1"/>
                          </a:solidFill>
                          <a:latin typeface="Tahoma" pitchFamily="34" charset="0"/>
                          <a:ea typeface="Tahoma" pitchFamily="34" charset="0"/>
                          <a:cs typeface="Tahoma" pitchFamily="34" charset="0"/>
                        </a:rPr>
                        <a:t>och </a:t>
                      </a:r>
                      <a:r>
                        <a:rPr lang="sv-SE" sz="1200" b="0" i="1" u="none" strike="noStrike" kern="1200" dirty="0">
                          <a:solidFill>
                            <a:schemeClr val="tx1"/>
                          </a:solidFill>
                          <a:latin typeface="Tahoma" pitchFamily="34" charset="0"/>
                          <a:ea typeface="Tahoma" pitchFamily="34" charset="0"/>
                          <a:cs typeface="Tahoma" pitchFamily="34" charset="0"/>
                        </a:rPr>
                        <a:t>Fara</a:t>
                      </a:r>
                      <a:r>
                        <a:rPr lang="sv-SE" sz="1200" b="0" i="0" u="none" strike="noStrike" kern="1200" dirty="0">
                          <a:solidFill>
                            <a:schemeClr val="tx1"/>
                          </a:solidFill>
                          <a:latin typeface="Tahoma" pitchFamily="34" charset="0"/>
                          <a:ea typeface="Tahoma" pitchFamily="34" charset="0"/>
                          <a:cs typeface="Tahoma" pitchFamily="34" charset="0"/>
                        </a:rPr>
                        <a:t>, som tillhandahåller viktig information och hjälper dig att utföra ditt arbete säkert och effektivt. Nedan ges definitioner av dessa termer. När du ser ett meddelande </a:t>
                      </a:r>
                      <a:br>
                        <a:rPr lang="sv-SE" sz="1200" b="0" i="0" u="none" strike="noStrike" kern="1200" dirty="0">
                          <a:solidFill>
                            <a:schemeClr val="tx1"/>
                          </a:solidFill>
                          <a:latin typeface="Tahoma" pitchFamily="34" charset="0"/>
                          <a:ea typeface="Tahoma" pitchFamily="34" charset="0"/>
                          <a:cs typeface="Tahoma" pitchFamily="34" charset="0"/>
                        </a:rPr>
                      </a:br>
                      <a:r>
                        <a:rPr lang="sv-SE" sz="1200" b="0" i="0" u="none" strike="noStrike" kern="1200" dirty="0">
                          <a:solidFill>
                            <a:schemeClr val="tx1"/>
                          </a:solidFill>
                          <a:latin typeface="Tahoma" pitchFamily="34" charset="0"/>
                          <a:ea typeface="Tahoma" pitchFamily="34" charset="0"/>
                          <a:cs typeface="Tahoma" pitchFamily="34" charset="0"/>
                        </a:rPr>
                        <a:t>av typen </a:t>
                      </a:r>
                      <a:r>
                        <a:rPr lang="sv-SE" sz="1200" b="0" i="1" u="none" strike="noStrike" kern="1200" dirty="0">
                          <a:solidFill>
                            <a:schemeClr val="tx1"/>
                          </a:solidFill>
                          <a:latin typeface="Tahoma" pitchFamily="34" charset="0"/>
                          <a:ea typeface="Tahoma" pitchFamily="34" charset="0"/>
                          <a:cs typeface="Tahoma" pitchFamily="34" charset="0"/>
                        </a:rPr>
                        <a:t>Anmärkning</a:t>
                      </a:r>
                      <a:r>
                        <a:rPr lang="sv-SE" sz="1200" b="0" i="0" u="none" strike="noStrike" kern="1200" dirty="0">
                          <a:solidFill>
                            <a:schemeClr val="tx1"/>
                          </a:solidFill>
                          <a:latin typeface="Tahoma" pitchFamily="34" charset="0"/>
                          <a:ea typeface="Tahoma" pitchFamily="34" charset="0"/>
                          <a:cs typeface="Tahoma" pitchFamily="34" charset="0"/>
                        </a:rPr>
                        <a:t>, </a:t>
                      </a:r>
                      <a:r>
                        <a:rPr lang="sv-SE" sz="1200" b="0" i="1" u="none" strike="noStrike" kern="1200" dirty="0">
                          <a:solidFill>
                            <a:schemeClr val="tx1"/>
                          </a:solidFill>
                          <a:latin typeface="Tahoma" pitchFamily="34" charset="0"/>
                          <a:ea typeface="Tahoma" pitchFamily="34" charset="0"/>
                          <a:cs typeface="Tahoma" pitchFamily="34" charset="0"/>
                        </a:rPr>
                        <a:t>Försiktighet</a:t>
                      </a:r>
                      <a:r>
                        <a:rPr lang="sv-SE" sz="1200" b="0" i="0" u="none" strike="noStrike" kern="1200" dirty="0">
                          <a:solidFill>
                            <a:schemeClr val="tx1"/>
                          </a:solidFill>
                          <a:latin typeface="Tahoma" pitchFamily="34" charset="0"/>
                          <a:ea typeface="Tahoma" pitchFamily="34" charset="0"/>
                          <a:cs typeface="Tahoma" pitchFamily="34" charset="0"/>
                        </a:rPr>
                        <a:t>, </a:t>
                      </a:r>
                      <a:r>
                        <a:rPr lang="sv-SE" sz="1200" b="0" i="1" u="none" strike="noStrike" kern="1200" dirty="0">
                          <a:solidFill>
                            <a:schemeClr val="tx1"/>
                          </a:solidFill>
                          <a:latin typeface="Tahoma" pitchFamily="34" charset="0"/>
                          <a:ea typeface="Tahoma" pitchFamily="34" charset="0"/>
                          <a:cs typeface="Tahoma" pitchFamily="34" charset="0"/>
                        </a:rPr>
                        <a:t>Varning</a:t>
                      </a:r>
                      <a:r>
                        <a:rPr lang="sv-SE" sz="1200" b="0" i="0" u="none" strike="noStrike" kern="1200" dirty="0">
                          <a:solidFill>
                            <a:schemeClr val="tx1"/>
                          </a:solidFill>
                          <a:latin typeface="Tahoma" pitchFamily="34" charset="0"/>
                          <a:ea typeface="Tahoma" pitchFamily="34" charset="0"/>
                          <a:cs typeface="Tahoma" pitchFamily="34" charset="0"/>
                        </a:rPr>
                        <a:t> eller </a:t>
                      </a:r>
                      <a:r>
                        <a:rPr lang="sv-SE" sz="1200" b="0" i="1" u="none" strike="noStrike" kern="1200" dirty="0">
                          <a:solidFill>
                            <a:schemeClr val="tx1"/>
                          </a:solidFill>
                          <a:latin typeface="Tahoma" pitchFamily="34" charset="0"/>
                          <a:ea typeface="Tahoma" pitchFamily="34" charset="0"/>
                          <a:cs typeface="Tahoma" pitchFamily="34" charset="0"/>
                        </a:rPr>
                        <a:t>Fara</a:t>
                      </a:r>
                      <a:r>
                        <a:rPr lang="sv-SE" sz="1200" b="0" i="0" u="none" strike="noStrike" kern="1200" dirty="0">
                          <a:solidFill>
                            <a:schemeClr val="tx1"/>
                          </a:solidFill>
                          <a:latin typeface="Tahoma" pitchFamily="34" charset="0"/>
                          <a:ea typeface="Tahoma" pitchFamily="34" charset="0"/>
                          <a:cs typeface="Tahoma" pitchFamily="34" charset="0"/>
                        </a:rPr>
                        <a:t>, se till att du har förstått meddelandet innan du försöker påbörja räddningsarbetet.</a:t>
                      </a:r>
                    </a:p>
                    <a:p>
                      <a:pPr marL="0" marR="0" indent="0" algn="l" defTabSz="914400" rtl="0" eaLnBrk="1" fontAlgn="auto" latinLnBrk="0" hangingPunct="1">
                        <a:lnSpc>
                          <a:spcPct val="150000"/>
                        </a:lnSpc>
                        <a:spcBef>
                          <a:spcPts val="0"/>
                        </a:spcBef>
                        <a:spcAft>
                          <a:spcPts val="0"/>
                        </a:spcAft>
                        <a:buClrTx/>
                        <a:buSzTx/>
                        <a:buFontTx/>
                        <a:buNone/>
                        <a:tabLst/>
                        <a:defRPr/>
                      </a:pPr>
                      <a:endParaRPr lang="ko-KR" sz="1200" kern="100" dirty="0">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pic>
        <p:nvPicPr>
          <p:cNvPr id="1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95" t="21070" r="90717" b="76671"/>
          <a:stretch/>
        </p:blipFill>
        <p:spPr bwMode="auto">
          <a:xfrm>
            <a:off x="311390" y="4788024"/>
            <a:ext cx="1318437" cy="350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41" t="27983" r="90759" b="70100"/>
          <a:stretch/>
        </p:blipFill>
        <p:spPr bwMode="auto">
          <a:xfrm>
            <a:off x="311390" y="5796136"/>
            <a:ext cx="1325146" cy="297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6802" t="57507" r="90734" b="40508"/>
          <a:stretch/>
        </p:blipFill>
        <p:spPr bwMode="auto">
          <a:xfrm>
            <a:off x="295782" y="6732240"/>
            <a:ext cx="1360967" cy="308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5652" t="68879" r="82119" b="29272"/>
          <a:stretch/>
        </p:blipFill>
        <p:spPr bwMode="auto">
          <a:xfrm>
            <a:off x="311390" y="7660921"/>
            <a:ext cx="1325146" cy="309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표 18"/>
          <p:cNvGraphicFramePr>
            <a:graphicFrameLocks noGrp="1"/>
          </p:cNvGraphicFramePr>
          <p:nvPr>
            <p:extLst>
              <p:ext uri="{D42A27DB-BD31-4B8C-83A1-F6EECF244321}">
                <p14:modId xmlns:p14="http://schemas.microsoft.com/office/powerpoint/2010/main" val="2059871354"/>
              </p:ext>
            </p:extLst>
          </p:nvPr>
        </p:nvGraphicFramePr>
        <p:xfrm>
          <a:off x="404664" y="8092969"/>
          <a:ext cx="6172200" cy="60280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583487">
                <a:tc>
                  <a:txBody>
                    <a:bodyPr/>
                    <a:lstStyle/>
                    <a:p>
                      <a:pPr rtl="0"/>
                      <a:r>
                        <a:rPr lang="sv-SE" sz="1200" b="0" i="1" u="none" strike="noStrike" kern="1200" dirty="0">
                          <a:solidFill>
                            <a:schemeClr val="tx1"/>
                          </a:solidFill>
                          <a:latin typeface="Tahoma" pitchFamily="34" charset="0"/>
                          <a:ea typeface="Tahoma" pitchFamily="34" charset="0"/>
                          <a:cs typeface="Tahoma" pitchFamily="34" charset="0"/>
                        </a:rPr>
                        <a:t>Anmärkning – uppmärksammar dig på en farlig situation som, om den inte undviks, </a:t>
                      </a:r>
                      <a:br>
                        <a:rPr lang="sv-SE" sz="1200" b="0" i="1" u="none" strike="noStrike" kern="1200" dirty="0">
                          <a:solidFill>
                            <a:schemeClr val="tx1"/>
                          </a:solidFill>
                          <a:latin typeface="Tahoma" pitchFamily="34" charset="0"/>
                          <a:ea typeface="Tahoma" pitchFamily="34" charset="0"/>
                          <a:cs typeface="Tahoma" pitchFamily="34" charset="0"/>
                        </a:rPr>
                      </a:br>
                      <a:r>
                        <a:rPr lang="sv-SE" sz="1200" b="0" i="1" u="none" strike="noStrike" kern="1200" dirty="0">
                          <a:solidFill>
                            <a:schemeClr val="tx1"/>
                          </a:solidFill>
                          <a:latin typeface="Tahoma" pitchFamily="34" charset="0"/>
                          <a:ea typeface="Tahoma" pitchFamily="34" charset="0"/>
                          <a:cs typeface="Tahoma" pitchFamily="34" charset="0"/>
                        </a:rPr>
                        <a:t>skulle kunna resultera i skador på fordonet.</a:t>
                      </a:r>
                    </a:p>
                    <a:p>
                      <a:pPr marL="0" marR="0" indent="0" algn="l" defTabSz="914400" rtl="0" eaLnBrk="1" fontAlgn="auto" latinLnBrk="0" hangingPunct="1">
                        <a:lnSpc>
                          <a:spcPct val="150000"/>
                        </a:lnSpc>
                        <a:spcBef>
                          <a:spcPts val="0"/>
                        </a:spcBef>
                        <a:spcAft>
                          <a:spcPts val="0"/>
                        </a:spcAft>
                        <a:buClrTx/>
                        <a:buSzTx/>
                        <a:buFontTx/>
                        <a:buNone/>
                        <a:tabLst/>
                        <a:defRPr/>
                      </a:pPr>
                      <a:endParaRPr lang="ko-KR" sz="1200" kern="100" dirty="0">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0" name="표 19"/>
          <p:cNvGraphicFramePr>
            <a:graphicFrameLocks noGrp="1"/>
          </p:cNvGraphicFramePr>
          <p:nvPr>
            <p:extLst>
              <p:ext uri="{D42A27DB-BD31-4B8C-83A1-F6EECF244321}">
                <p14:modId xmlns:p14="http://schemas.microsoft.com/office/powerpoint/2010/main" val="1220109085"/>
              </p:ext>
            </p:extLst>
          </p:nvPr>
        </p:nvGraphicFramePr>
        <p:xfrm>
          <a:off x="389056" y="7132801"/>
          <a:ext cx="6172200" cy="439471"/>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439471">
                <a:tc>
                  <a:txBody>
                    <a:bodyPr/>
                    <a:lstStyle/>
                    <a:p>
                      <a:pPr rtl="0"/>
                      <a:r>
                        <a:rPr lang="sv-SE" sz="1200" b="0" i="1" u="none" strike="noStrike" kern="1200" dirty="0">
                          <a:solidFill>
                            <a:schemeClr val="tx1"/>
                          </a:solidFill>
                          <a:latin typeface="Tahoma" pitchFamily="34" charset="0"/>
                          <a:ea typeface="Tahoma" pitchFamily="34" charset="0"/>
                          <a:cs typeface="Tahoma" pitchFamily="34" charset="0"/>
                        </a:rPr>
                        <a:t>Försiktighet – uppmärksammar dig på en farlig situation som, om den inte undviks, </a:t>
                      </a:r>
                      <a:br>
                        <a:rPr lang="sv-SE" sz="1200" b="0" i="1" u="none" strike="noStrike" kern="1200" dirty="0">
                          <a:solidFill>
                            <a:schemeClr val="tx1"/>
                          </a:solidFill>
                          <a:latin typeface="Tahoma" pitchFamily="34" charset="0"/>
                          <a:ea typeface="Tahoma" pitchFamily="34" charset="0"/>
                          <a:cs typeface="Tahoma" pitchFamily="34" charset="0"/>
                        </a:rPr>
                      </a:br>
                      <a:r>
                        <a:rPr lang="sv-SE" sz="1200" b="0" i="1" u="none" strike="noStrike" kern="1200" dirty="0">
                          <a:solidFill>
                            <a:schemeClr val="tx1"/>
                          </a:solidFill>
                          <a:latin typeface="Tahoma" pitchFamily="34" charset="0"/>
                          <a:ea typeface="Tahoma" pitchFamily="34" charset="0"/>
                          <a:cs typeface="Tahoma" pitchFamily="34" charset="0"/>
                        </a:rPr>
                        <a:t>skulle kunna resultera i lättare eller medelsvåra skador.</a:t>
                      </a:r>
                      <a:endParaRPr lang="ko-KR" sz="1200" kern="100" dirty="0">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3081622348"/>
              </p:ext>
            </p:extLst>
          </p:nvPr>
        </p:nvGraphicFramePr>
        <p:xfrm>
          <a:off x="404664" y="6139830"/>
          <a:ext cx="6172200" cy="365760"/>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360040">
                <a:tc>
                  <a:txBody>
                    <a:bodyPr/>
                    <a:lstStyle/>
                    <a:p>
                      <a:pPr rtl="0"/>
                      <a:r>
                        <a:rPr lang="sv-SE" sz="1200" b="0" i="1" u="none" strike="noStrike" kern="1200" dirty="0">
                          <a:solidFill>
                            <a:schemeClr val="tx1"/>
                          </a:solidFill>
                          <a:latin typeface="Tahoma" pitchFamily="34" charset="0"/>
                          <a:ea typeface="Tahoma" pitchFamily="34" charset="0"/>
                          <a:cs typeface="Tahoma" pitchFamily="34" charset="0"/>
                        </a:rPr>
                        <a:t>Varning – uppmärksammar dig på en farlig situation som, om den inte undviks, </a:t>
                      </a:r>
                      <a:br>
                        <a:rPr lang="sv-SE" sz="1200" b="0" i="1" u="none" strike="noStrike" kern="1200" dirty="0">
                          <a:solidFill>
                            <a:schemeClr val="tx1"/>
                          </a:solidFill>
                          <a:latin typeface="Tahoma" pitchFamily="34" charset="0"/>
                          <a:ea typeface="Tahoma" pitchFamily="34" charset="0"/>
                          <a:cs typeface="Tahoma" pitchFamily="34" charset="0"/>
                        </a:rPr>
                      </a:br>
                      <a:r>
                        <a:rPr lang="sv-SE" sz="1200" b="0" i="1" u="none" strike="noStrike" kern="1200" dirty="0">
                          <a:solidFill>
                            <a:schemeClr val="tx1"/>
                          </a:solidFill>
                          <a:latin typeface="Tahoma" pitchFamily="34" charset="0"/>
                          <a:ea typeface="Tahoma" pitchFamily="34" charset="0"/>
                          <a:cs typeface="Tahoma" pitchFamily="34" charset="0"/>
                        </a:rPr>
                        <a:t>skulle kunna resultera i dödsfall eller allvarliga skador.</a:t>
                      </a:r>
                      <a:endParaRPr lang="ko-KR" sz="1200" kern="100" dirty="0">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2" name="표 21"/>
          <p:cNvGraphicFramePr>
            <a:graphicFrameLocks noGrp="1"/>
          </p:cNvGraphicFramePr>
          <p:nvPr>
            <p:extLst>
              <p:ext uri="{D42A27DB-BD31-4B8C-83A1-F6EECF244321}">
                <p14:modId xmlns:p14="http://schemas.microsoft.com/office/powerpoint/2010/main" val="229257110"/>
              </p:ext>
            </p:extLst>
          </p:nvPr>
        </p:nvGraphicFramePr>
        <p:xfrm>
          <a:off x="404664" y="5228064"/>
          <a:ext cx="6172200" cy="42405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424056">
                <a:tc>
                  <a:txBody>
                    <a:bodyPr/>
                    <a:lstStyle/>
                    <a:p>
                      <a:pPr rtl="0"/>
                      <a:r>
                        <a:rPr lang="sv-SE" sz="1200" b="0" i="1" u="none" strike="noStrike" kern="1200" dirty="0">
                          <a:solidFill>
                            <a:schemeClr val="tx1"/>
                          </a:solidFill>
                          <a:latin typeface="Tahoma" pitchFamily="34" charset="0"/>
                          <a:ea typeface="Tahoma" pitchFamily="34" charset="0"/>
                          <a:cs typeface="Tahoma" pitchFamily="34" charset="0"/>
                        </a:rPr>
                        <a:t>Fara – varnar dig för en farlig situation som, om den inte undviks, kommer att resultera </a:t>
                      </a:r>
                      <a:br>
                        <a:rPr lang="sv-SE" sz="1200" b="0" i="1" u="none" strike="noStrike" kern="1200" dirty="0">
                          <a:solidFill>
                            <a:schemeClr val="tx1"/>
                          </a:solidFill>
                          <a:latin typeface="Tahoma" pitchFamily="34" charset="0"/>
                          <a:ea typeface="Tahoma" pitchFamily="34" charset="0"/>
                          <a:cs typeface="Tahoma" pitchFamily="34" charset="0"/>
                        </a:rPr>
                      </a:br>
                      <a:r>
                        <a:rPr lang="sv-SE" sz="1200" b="0" i="1" u="none" strike="noStrike" kern="1200" dirty="0">
                          <a:solidFill>
                            <a:schemeClr val="tx1"/>
                          </a:solidFill>
                          <a:latin typeface="Tahoma" pitchFamily="34" charset="0"/>
                          <a:ea typeface="Tahoma" pitchFamily="34" charset="0"/>
                          <a:cs typeface="Tahoma" pitchFamily="34" charset="0"/>
                        </a:rPr>
                        <a:t>i dödsfall eller allvarliga skador.</a:t>
                      </a:r>
                      <a:endParaRPr lang="ko-KR" sz="1200" kern="100" dirty="0">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23" name="그룹 22"/>
          <p:cNvGrpSpPr/>
          <p:nvPr/>
        </p:nvGrpSpPr>
        <p:grpSpPr>
          <a:xfrm>
            <a:off x="307256" y="112112"/>
            <a:ext cx="1800200" cy="529928"/>
            <a:chOff x="1956101" y="7496459"/>
            <a:chExt cx="3019616" cy="888890"/>
          </a:xfrm>
        </p:grpSpPr>
        <p:pic>
          <p:nvPicPr>
            <p:cNvPr id="24"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5" name="그림 2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1685877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그림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124" y="3701979"/>
            <a:ext cx="6054372" cy="4542429"/>
          </a:xfrm>
          <a:prstGeom prst="rect">
            <a:avLst/>
          </a:prstGeom>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2</a:t>
            </a:r>
            <a:endParaRPr lang="ko-KR" altLang="en-US" sz="1400" dirty="0">
              <a:latin typeface="Tahoma" panose="020B0604030504040204" pitchFamily="34" charset="0"/>
              <a:ea typeface="기아 Medium" pitchFamily="50" charset="-127"/>
              <a:cs typeface="Tahoma" panose="020B0604030504040204" pitchFamily="34" charset="0"/>
            </a:endParaRPr>
          </a:p>
        </p:txBody>
      </p:sp>
      <p:sp>
        <p:nvSpPr>
          <p:cNvPr id="11" name="직사각형 10"/>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 Inledning</a:t>
            </a:r>
            <a:endParaRPr lang="ko-KR" altLang="en-US" sz="1400" dirty="0">
              <a:latin typeface="Tahoma" pitchFamily="34" charset="0"/>
              <a:ea typeface="Arial Unicode MS" pitchFamily="50" charset="-127"/>
              <a:cs typeface="Tahoma" pitchFamily="34" charset="0"/>
            </a:endParaRPr>
          </a:p>
        </p:txBody>
      </p:sp>
      <p:graphicFrame>
        <p:nvGraphicFramePr>
          <p:cNvPr id="13" name="표 12"/>
          <p:cNvGraphicFramePr>
            <a:graphicFrameLocks noGrp="1"/>
          </p:cNvGraphicFramePr>
          <p:nvPr>
            <p:extLst>
              <p:ext uri="{D42A27DB-BD31-4B8C-83A1-F6EECF244321}">
                <p14:modId xmlns:p14="http://schemas.microsoft.com/office/powerpoint/2010/main" val="3945197836"/>
              </p:ext>
            </p:extLst>
          </p:nvPr>
        </p:nvGraphicFramePr>
        <p:xfrm>
          <a:off x="332656" y="827584"/>
          <a:ext cx="2448272" cy="288032"/>
        </p:xfrm>
        <a:graphic>
          <a:graphicData uri="http://schemas.openxmlformats.org/drawingml/2006/table">
            <a:tbl>
              <a:tblPr/>
              <a:tblGrid>
                <a:gridCol w="244827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Fordonsbeskrivning</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4" name="표 3"/>
          <p:cNvGraphicFramePr>
            <a:graphicFrameLocks noGrp="1"/>
          </p:cNvGraphicFramePr>
          <p:nvPr>
            <p:extLst>
              <p:ext uri="{D42A27DB-BD31-4B8C-83A1-F6EECF244321}">
                <p14:modId xmlns:p14="http://schemas.microsoft.com/office/powerpoint/2010/main" val="2927146370"/>
              </p:ext>
            </p:extLst>
          </p:nvPr>
        </p:nvGraphicFramePr>
        <p:xfrm>
          <a:off x="342900" y="1273711"/>
          <a:ext cx="6254452" cy="2705926"/>
        </p:xfrm>
        <a:graphic>
          <a:graphicData uri="http://schemas.openxmlformats.org/drawingml/2006/table">
            <a:tbl>
              <a:tblPr/>
              <a:tblGrid>
                <a:gridCol w="6254452">
                  <a:extLst>
                    <a:ext uri="{9D8B030D-6E8A-4147-A177-3AD203B41FA5}">
                      <a16:colId xmlns:a16="http://schemas.microsoft.com/office/drawing/2014/main" xmlns="" val="20000"/>
                    </a:ext>
                  </a:extLst>
                </a:gridCol>
              </a:tblGrid>
              <a:tr h="583487">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dirty="0">
                          <a:effectLst/>
                          <a:latin typeface="Tahoma" pitchFamily="34" charset="0"/>
                          <a:ea typeface="Tahoma" pitchFamily="34" charset="0"/>
                          <a:cs typeface="Tahoma" pitchFamily="34" charset="0"/>
                        </a:rPr>
                        <a:t>Liksom andra PHEV-fordon använder sig Kia XCEED PHEV av en kombination av en konventionell bensindriven förbränningsmotor och en elmotor med högspänning för framdrivning av fordonet. Denna kombination gör att drivmedlet räcker längre än med motsvarande en konventionell Kia, men även högre effekt jämfört med en fyrcylindrig standardmotor. Till skillnad från HEV kan XCEED PHEV:s högspänningsbatteri laddas </a:t>
                      </a:r>
                      <a:br>
                        <a:rPr lang="sv-SE" sz="1200" dirty="0">
                          <a:effectLst/>
                          <a:latin typeface="Tahoma" pitchFamily="34" charset="0"/>
                          <a:ea typeface="Tahoma" pitchFamily="34" charset="0"/>
                          <a:cs typeface="Tahoma" pitchFamily="34" charset="0"/>
                        </a:rPr>
                      </a:br>
                      <a:r>
                        <a:rPr lang="sv-SE" sz="1200" dirty="0">
                          <a:effectLst/>
                          <a:latin typeface="Tahoma" pitchFamily="34" charset="0"/>
                          <a:ea typeface="Tahoma" pitchFamily="34" charset="0"/>
                          <a:cs typeface="Tahoma" pitchFamily="34" charset="0"/>
                        </a:rPr>
                        <a:t>via laddningsporten på vänster framskärm. Det ökar räckvidden för körning i EV-läge </a:t>
                      </a:r>
                      <a:br>
                        <a:rPr lang="sv-SE" sz="1200" dirty="0">
                          <a:effectLst/>
                          <a:latin typeface="Tahoma" pitchFamily="34" charset="0"/>
                          <a:ea typeface="Tahoma" pitchFamily="34" charset="0"/>
                          <a:cs typeface="Tahoma" pitchFamily="34" charset="0"/>
                        </a:rPr>
                      </a:br>
                      <a:r>
                        <a:rPr lang="sv-SE" sz="1200" dirty="0">
                          <a:effectLst/>
                          <a:latin typeface="Tahoma" pitchFamily="34" charset="0"/>
                          <a:ea typeface="Tahoma" pitchFamily="34" charset="0"/>
                          <a:cs typeface="Tahoma" pitchFamily="34" charset="0"/>
                        </a:rPr>
                        <a:t>och bränsleeffektiviteten. Högspänningsbatteriet laddas dessutom automatiskt under körning. Detta sker genom motorn och det regenerativa bromssystemet som genererar ström vid körning och i samband med inbromsningar.</a:t>
                      </a:r>
                      <a:endParaRPr lang="ko-KR" altLang="ko-KR" sz="1200" dirty="0">
                        <a:effectLst/>
                        <a:latin typeface="Tahoma" pitchFamily="34" charset="0"/>
                        <a:cs typeface="Tahoma" pitchFamily="34" charset="0"/>
                      </a:endParaRPr>
                    </a:p>
                    <a:p>
                      <a:pPr marL="0" marR="0" indent="0" algn="l" defTabSz="914400" rtl="0" eaLnBrk="1" fontAlgn="auto" latinLnBrk="0" hangingPunct="1">
                        <a:lnSpc>
                          <a:spcPct val="150000"/>
                        </a:lnSpc>
                        <a:spcBef>
                          <a:spcPts val="0"/>
                        </a:spcBef>
                        <a:spcAft>
                          <a:spcPts val="0"/>
                        </a:spcAft>
                        <a:buClrTx/>
                        <a:buSzTx/>
                        <a:buFontTx/>
                        <a:buNone/>
                        <a:tabLst/>
                        <a:defRPr/>
                      </a:pPr>
                      <a:endParaRPr lang="ko-KR" sz="1200" kern="100" dirty="0">
                        <a:effectLst/>
                        <a:latin typeface="Tahoma" pitchFamily="34" charset="0"/>
                        <a:ea typeface="기아 Light" pitchFamily="50" charset="-127"/>
                        <a:cs typeface="Tahoma" pitchFamily="34" charset="0"/>
                      </a:endParaRPr>
                    </a:p>
                  </a:txBody>
                  <a:tcPr marL="0" marR="0" marT="0" marB="0">
                    <a:lnL>
                      <a:noFill/>
                    </a:lnL>
                    <a:lnR>
                      <a:noFill/>
                    </a:lnR>
                    <a:lnT>
                      <a:noFill/>
                    </a:lnT>
                    <a:lnB>
                      <a:noFill/>
                    </a:lnB>
                  </a:tcPr>
                </a:tc>
                <a:extLst>
                  <a:ext uri="{0D108BD9-81ED-4DB2-BD59-A6C34878D82A}">
                    <a16:rowId xmlns:a16="http://schemas.microsoft.com/office/drawing/2014/main" xmlns="" val="10000"/>
                  </a:ext>
                </a:extLst>
              </a:tr>
            </a:tbl>
          </a:graphicData>
        </a:graphic>
      </p:graphicFrame>
      <p:grpSp>
        <p:nvGrpSpPr>
          <p:cNvPr id="12" name="그룹 11"/>
          <p:cNvGrpSpPr/>
          <p:nvPr/>
        </p:nvGrpSpPr>
        <p:grpSpPr>
          <a:xfrm>
            <a:off x="307256" y="112112"/>
            <a:ext cx="1800200" cy="529928"/>
            <a:chOff x="1956101" y="7496459"/>
            <a:chExt cx="3019616" cy="888890"/>
          </a:xfrm>
        </p:grpSpPr>
        <p:pic>
          <p:nvPicPr>
            <p:cNvPr id="14" name="Picture 3" descr="C:\Users\Administrator\Desktop\DE LOGO(먹)플러그인 하이브리드.jpg"/>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8" name="그림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2695895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그룹 14"/>
          <p:cNvGrpSpPr/>
          <p:nvPr/>
        </p:nvGrpSpPr>
        <p:grpSpPr>
          <a:xfrm>
            <a:off x="1816435" y="3851920"/>
            <a:ext cx="3178054" cy="2647452"/>
            <a:chOff x="1741000" y="6386885"/>
            <a:chExt cx="3246979" cy="2704870"/>
          </a:xfrm>
        </p:grpSpPr>
        <p:pic>
          <p:nvPicPr>
            <p:cNvPr id="1028" name="Picture 4"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000" y="6386885"/>
              <a:ext cx="3246979" cy="270041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073600" y="8808748"/>
              <a:ext cx="1559394" cy="283007"/>
            </a:xfrm>
            <a:prstGeom prst="rect">
              <a:avLst/>
            </a:prstGeom>
            <a:solidFill>
              <a:schemeClr val="bg1"/>
            </a:solidFill>
          </p:spPr>
          <p:txBody>
            <a:bodyPr wrap="square" rtlCol="0">
              <a:spAutoFit/>
            </a:bodyPr>
            <a:lstStyle/>
            <a:p>
              <a:pPr algn="ctr" rtl="0"/>
              <a:r>
                <a:rPr lang="sv-SE" sz="1200" b="1"/>
                <a:t>Plug-in-hybrid</a:t>
              </a:r>
              <a:endParaRPr lang="ko-KR" altLang="en-US" sz="1200" b="1" dirty="0"/>
            </a:p>
          </p:txBody>
        </p:sp>
      </p:grpSp>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3</a:t>
            </a:r>
            <a:endParaRPr lang="ko-KR" altLang="en-US" sz="1400" dirty="0">
              <a:latin typeface="Tahoma" panose="020B0604030504040204" pitchFamily="34" charset="0"/>
              <a:ea typeface="기아 Medium" pitchFamily="50" charset="-127"/>
              <a:cs typeface="Tahoma" panose="020B0604030504040204" pitchFamily="34" charset="0"/>
            </a:endParaRPr>
          </a:p>
        </p:txBody>
      </p:sp>
      <p:graphicFrame>
        <p:nvGraphicFramePr>
          <p:cNvPr id="14" name="표 13"/>
          <p:cNvGraphicFramePr>
            <a:graphicFrameLocks noGrp="1"/>
          </p:cNvGraphicFramePr>
          <p:nvPr>
            <p:extLst>
              <p:ext uri="{D42A27DB-BD31-4B8C-83A1-F6EECF244321}">
                <p14:modId xmlns:p14="http://schemas.microsoft.com/office/powerpoint/2010/main" val="1682334622"/>
              </p:ext>
            </p:extLst>
          </p:nvPr>
        </p:nvGraphicFramePr>
        <p:xfrm>
          <a:off x="260648" y="1187624"/>
          <a:ext cx="2592288" cy="288032"/>
        </p:xfrm>
        <a:graphic>
          <a:graphicData uri="http://schemas.openxmlformats.org/drawingml/2006/table">
            <a:tbl>
              <a:tblPr/>
              <a:tblGrid>
                <a:gridCol w="2592288">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anose="020B0604030504040204" pitchFamily="34" charset="0"/>
                          <a:ea typeface="기아 Medium" pitchFamily="50" charset="-127"/>
                          <a:cs typeface="Tahoma" panose="020B0604030504040204" pitchFamily="34" charset="0"/>
                        </a:rPr>
                        <a:t>Motorrum</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19" name="표 18"/>
          <p:cNvGraphicFramePr>
            <a:graphicFrameLocks noGrp="1"/>
          </p:cNvGraphicFramePr>
          <p:nvPr>
            <p:extLst>
              <p:ext uri="{D42A27DB-BD31-4B8C-83A1-F6EECF244321}">
                <p14:modId xmlns:p14="http://schemas.microsoft.com/office/powerpoint/2010/main" val="3185686033"/>
              </p:ext>
            </p:extLst>
          </p:nvPr>
        </p:nvGraphicFramePr>
        <p:xfrm>
          <a:off x="338080" y="841530"/>
          <a:ext cx="5184576" cy="288032"/>
        </p:xfrm>
        <a:graphic>
          <a:graphicData uri="http://schemas.openxmlformats.org/drawingml/2006/table">
            <a:tbl>
              <a:tblPr/>
              <a:tblGrid>
                <a:gridCol w="518457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Kännetecken för Kia XCEED PHEV </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6" name="표 5"/>
          <p:cNvGraphicFramePr>
            <a:graphicFrameLocks noGrp="1"/>
          </p:cNvGraphicFramePr>
          <p:nvPr>
            <p:extLst>
              <p:ext uri="{D42A27DB-BD31-4B8C-83A1-F6EECF244321}">
                <p14:modId xmlns:p14="http://schemas.microsoft.com/office/powerpoint/2010/main" val="1196703281"/>
              </p:ext>
            </p:extLst>
          </p:nvPr>
        </p:nvGraphicFramePr>
        <p:xfrm>
          <a:off x="281136" y="1475656"/>
          <a:ext cx="6316216" cy="1608646"/>
        </p:xfrm>
        <a:graphic>
          <a:graphicData uri="http://schemas.openxmlformats.org/drawingml/2006/table">
            <a:tbl>
              <a:tblPr/>
              <a:tblGrid>
                <a:gridCol w="6316216">
                  <a:extLst>
                    <a:ext uri="{9D8B030D-6E8A-4147-A177-3AD203B41FA5}">
                      <a16:colId xmlns:a16="http://schemas.microsoft.com/office/drawing/2014/main" xmlns="" val="20000"/>
                    </a:ext>
                  </a:extLst>
                </a:gridCol>
              </a:tblGrid>
              <a:tr h="720080">
                <a:tc>
                  <a:txBody>
                    <a:bodyPr/>
                    <a:lstStyle/>
                    <a:p>
                      <a:pPr algn="l" rtl="0" latinLnBrk="0">
                        <a:lnSpc>
                          <a:spcPct val="150000"/>
                        </a:lnSpc>
                        <a:spcAft>
                          <a:spcPts val="0"/>
                        </a:spcAft>
                      </a:pPr>
                      <a:r>
                        <a:rPr lang="sv-SE" sz="1200" kern="100" dirty="0">
                          <a:solidFill>
                            <a:srgbClr val="000000"/>
                          </a:solidFill>
                          <a:effectLst/>
                          <a:latin typeface="Tahoma" pitchFamily="34" charset="0"/>
                          <a:ea typeface="Tahoma" pitchFamily="34" charset="0"/>
                          <a:cs typeface="Tahoma" pitchFamily="34" charset="0"/>
                        </a:rPr>
                        <a:t>Det finns även ett ”Plug-in Hybrid”-emblem på motorkåpan under motorhuven. Högspänningskablarna är dessutom orangefärgade i enlighet med SAE-standarden.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Kablarna är dragna från bilens undersida och kopplar ihop högspänningsbatteriet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med HPCU-enheten, motorn, LDC:n, omformaren och andra högspänningskomponenter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bilens framparti.</a:t>
                      </a:r>
                    </a:p>
                    <a:p>
                      <a:pPr algn="l" rtl="0" latinLnBrk="0">
                        <a:lnSpc>
                          <a:spcPct val="150000"/>
                        </a:lnSpc>
                        <a:spcAft>
                          <a:spcPts val="0"/>
                        </a:spcAft>
                      </a:pPr>
                      <a:r>
                        <a:rPr lang="sv-SE" sz="1200" kern="100" dirty="0">
                          <a:solidFill>
                            <a:srgbClr val="000000"/>
                          </a:solidFill>
                          <a:effectLst/>
                          <a:latin typeface="Tahoma" pitchFamily="34" charset="0"/>
                          <a:ea typeface="Tahoma" pitchFamily="34" charset="0"/>
                          <a:cs typeface="Tahoma" pitchFamily="34" charset="0"/>
                        </a:rPr>
                        <a:t>De orange kablarna under huven visar att fordonet är av typen PHEV.</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0" name="직사각형 29"/>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grpSp>
        <p:nvGrpSpPr>
          <p:cNvPr id="24" name="그룹 23"/>
          <p:cNvGrpSpPr/>
          <p:nvPr/>
        </p:nvGrpSpPr>
        <p:grpSpPr>
          <a:xfrm>
            <a:off x="307256" y="112112"/>
            <a:ext cx="1800200" cy="529928"/>
            <a:chOff x="1956101" y="7496459"/>
            <a:chExt cx="3019616" cy="888890"/>
          </a:xfrm>
        </p:grpSpPr>
        <p:pic>
          <p:nvPicPr>
            <p:cNvPr id="25" name="Picture 3" descr="C:\Users\Administrator\Desktop\DE LOGO(먹)플러그인 하이브리드.jpg"/>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29" name="그림 2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Tree>
    <p:extLst>
      <p:ext uri="{BB962C8B-B14F-4D97-AF65-F5344CB8AC3E}">
        <p14:creationId xmlns:p14="http://schemas.microsoft.com/office/powerpoint/2010/main" val="3931598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표 5"/>
          <p:cNvGraphicFramePr>
            <a:graphicFrameLocks noGrp="1"/>
          </p:cNvGraphicFramePr>
          <p:nvPr>
            <p:extLst>
              <p:ext uri="{D42A27DB-BD31-4B8C-83A1-F6EECF244321}">
                <p14:modId xmlns:p14="http://schemas.microsoft.com/office/powerpoint/2010/main" val="24942629"/>
              </p:ext>
            </p:extLst>
          </p:nvPr>
        </p:nvGraphicFramePr>
        <p:xfrm>
          <a:off x="332656" y="845753"/>
          <a:ext cx="6408712" cy="2862152"/>
        </p:xfrm>
        <a:graphic>
          <a:graphicData uri="http://schemas.openxmlformats.org/drawingml/2006/table">
            <a:tbl>
              <a:tblPr/>
              <a:tblGrid>
                <a:gridCol w="6408712">
                  <a:extLst>
                    <a:ext uri="{9D8B030D-6E8A-4147-A177-3AD203B41FA5}">
                      <a16:colId xmlns:a16="http://schemas.microsoft.com/office/drawing/2014/main" xmlns="" val="20000"/>
                    </a:ext>
                  </a:extLst>
                </a:gridCol>
              </a:tblGrid>
              <a:tr h="2862152">
                <a:tc>
                  <a:txBody>
                    <a:bodyPr/>
                    <a:lstStyle/>
                    <a:p>
                      <a:pPr algn="l" rtl="0" latinLnBrk="0">
                        <a:lnSpc>
                          <a:spcPct val="150000"/>
                        </a:lnSpc>
                        <a:spcAft>
                          <a:spcPts val="0"/>
                        </a:spcAft>
                      </a:pPr>
                      <a:r>
                        <a:rPr lang="sv-SE" sz="1200" kern="100" dirty="0">
                          <a:solidFill>
                            <a:srgbClr val="000000"/>
                          </a:solidFill>
                          <a:effectLst/>
                          <a:latin typeface="Tahoma" pitchFamily="34" charset="0"/>
                          <a:ea typeface="Tahoma" pitchFamily="34" charset="0"/>
                          <a:cs typeface="Tahoma" pitchFamily="34" charset="0"/>
                        </a:rPr>
                        <a:t>Chassinumret/VIN (Vehicle Identification Number) visar att det är ett hybridfordon genom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ett ”A” på den 8:e positionen, som visat på teckningen nedan.  </a:t>
                      </a:r>
                    </a:p>
                    <a:p>
                      <a:pPr algn="l" rtl="0" latinLnBrk="0">
                        <a:lnSpc>
                          <a:spcPct val="150000"/>
                        </a:lnSpc>
                        <a:spcAft>
                          <a:spcPts val="0"/>
                        </a:spcAft>
                      </a:pPr>
                      <a:r>
                        <a:rPr lang="sv-SE" sz="1200" kern="100" dirty="0">
                          <a:solidFill>
                            <a:srgbClr val="000000"/>
                          </a:solidFill>
                          <a:effectLst/>
                          <a:latin typeface="Tahoma" pitchFamily="34" charset="0"/>
                          <a:ea typeface="기아 Light" pitchFamily="50" charset="-127"/>
                          <a:cs typeface="Tahoma" pitchFamily="34" charset="0"/>
                        </a:rPr>
                        <a:t>Chassinumret finns på följande ställen:</a:t>
                      </a:r>
                    </a:p>
                    <a:p>
                      <a:pPr marL="0" marR="0" indent="0" algn="l" defTabSz="914400" rtl="0" eaLnBrk="1" fontAlgn="auto" latinLnBrk="0" hangingPunct="1">
                        <a:lnSpc>
                          <a:spcPct val="150000"/>
                        </a:lnSpc>
                        <a:spcBef>
                          <a:spcPts val="0"/>
                        </a:spcBef>
                        <a:spcAft>
                          <a:spcPts val="0"/>
                        </a:spcAft>
                        <a:buClrTx/>
                        <a:buSzTx/>
                        <a:buFontTx/>
                        <a:buNone/>
                        <a:tabLst/>
                        <a:defRPr/>
                      </a:pPr>
                      <a:r>
                        <a:rPr lang="sv-SE" sz="1200" dirty="0">
                          <a:solidFill>
                            <a:schemeClr val="tx1"/>
                          </a:solidFill>
                          <a:effectLst/>
                        </a:rPr>
                        <a:t>1) På en skylt som är monterad på instrumentpanelens ovansida. </a:t>
                      </a:r>
                      <a:br>
                        <a:rPr lang="sv-SE" sz="1200" dirty="0">
                          <a:solidFill>
                            <a:schemeClr val="tx1"/>
                          </a:solidFill>
                          <a:effectLst/>
                        </a:rPr>
                      </a:br>
                      <a:r>
                        <a:rPr lang="sv-SE" sz="1200" dirty="0">
                          <a:solidFill>
                            <a:schemeClr val="tx1"/>
                          </a:solidFill>
                          <a:effectLst/>
                        </a:rPr>
                        <a:t>Numret på skylten kan enkelt läsas av genom vindrutan från utsidan.</a:t>
                      </a:r>
                      <a:endParaRPr lang="en-US" altLang="ko-KR" sz="1200" kern="100" baseline="0" dirty="0">
                        <a:solidFill>
                          <a:schemeClr val="tx1"/>
                        </a:solidFill>
                        <a:effectLst/>
                        <a:latin typeface="Tahoma" pitchFamily="34" charset="0"/>
                        <a:ea typeface="기아 Light" pitchFamily="50" charset="-127"/>
                        <a:cs typeface="Tahoma" pitchFamily="34" charset="0"/>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chemeClr val="tx1"/>
                          </a:solidFill>
                          <a:effectLst/>
                          <a:latin typeface="Tahoma" pitchFamily="34" charset="0"/>
                          <a:ea typeface="기아 Light" pitchFamily="50" charset="-127"/>
                          <a:cs typeface="Tahoma" pitchFamily="34" charset="0"/>
                        </a:rPr>
                        <a:t>2) Under det främre passagerarsätet (eller förarsätet).</a:t>
                      </a:r>
                    </a:p>
                    <a:p>
                      <a:pPr algn="l" rtl="0" latinLnBrk="0">
                        <a:lnSpc>
                          <a:spcPct val="150000"/>
                        </a:lnSpc>
                        <a:spcAft>
                          <a:spcPts val="0"/>
                        </a:spcAft>
                      </a:pPr>
                      <a:r>
                        <a:rPr lang="sv-SE" sz="1200" kern="100" dirty="0">
                          <a:solidFill>
                            <a:schemeClr val="tx1"/>
                          </a:solidFill>
                          <a:effectLst/>
                          <a:latin typeface="Tahoma" pitchFamily="34" charset="0"/>
                          <a:ea typeface="기아 Light" pitchFamily="50" charset="-127"/>
                          <a:cs typeface="Tahoma" pitchFamily="34" charset="0"/>
                        </a:rPr>
                        <a:t>3) På fordonets typskylt som sitter på B-stolpen på förarsidan (eller främre passagerarsidan).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4</a:t>
            </a:r>
            <a:endParaRPr lang="ko-KR" altLang="en-US" sz="1400" dirty="0">
              <a:latin typeface="Tahoma" panose="020B0604030504040204" pitchFamily="34" charset="0"/>
              <a:ea typeface="기아 Medium" pitchFamily="50" charset="-127"/>
              <a:cs typeface="Tahoma" panose="020B0604030504040204" pitchFamily="34" charset="0"/>
            </a:endParaRPr>
          </a:p>
        </p:txBody>
      </p:sp>
      <p:graphicFrame>
        <p:nvGraphicFramePr>
          <p:cNvPr id="14" name="표 13"/>
          <p:cNvGraphicFramePr>
            <a:graphicFrameLocks noGrp="1"/>
          </p:cNvGraphicFramePr>
          <p:nvPr>
            <p:extLst>
              <p:ext uri="{D42A27DB-BD31-4B8C-83A1-F6EECF244321}">
                <p14:modId xmlns:p14="http://schemas.microsoft.com/office/powerpoint/2010/main" val="2279973357"/>
              </p:ext>
            </p:extLst>
          </p:nvPr>
        </p:nvGraphicFramePr>
        <p:xfrm>
          <a:off x="302522" y="827584"/>
          <a:ext cx="2118416" cy="288032"/>
        </p:xfrm>
        <a:graphic>
          <a:graphicData uri="http://schemas.openxmlformats.org/drawingml/2006/table">
            <a:tbl>
              <a:tblPr/>
              <a:tblGrid>
                <a:gridCol w="211841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dirty="0">
                          <a:solidFill>
                            <a:srgbClr val="FF0000"/>
                          </a:solidFill>
                          <a:effectLst/>
                          <a:latin typeface="Tahoma" panose="020B0604030504040204" pitchFamily="34" charset="0"/>
                          <a:ea typeface="기아 Medium" pitchFamily="50" charset="-127"/>
                          <a:cs typeface="Tahoma" panose="020B0604030504040204" pitchFamily="34" charset="0"/>
                        </a:rPr>
                        <a:t>Chassinummeretikett</a:t>
                      </a:r>
                      <a:endParaRPr lang="ko-KR" sz="900" kern="100" dirty="0">
                        <a:solidFill>
                          <a:srgbClr val="FF0000"/>
                        </a:solidFill>
                        <a:effectLst/>
                        <a:latin typeface="Tahoma" panose="020B0604030504040204" pitchFamily="34" charset="0"/>
                        <a:ea typeface="기아 Medium" pitchFamily="50" charset="-127"/>
                        <a:cs typeface="Tahoma" panose="020B060403050404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9" name="직사각형 28"/>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pic>
        <p:nvPicPr>
          <p:cNvPr id="2050"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351" y="3448397"/>
            <a:ext cx="6677025" cy="35718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그룹 10"/>
          <p:cNvGrpSpPr/>
          <p:nvPr/>
        </p:nvGrpSpPr>
        <p:grpSpPr>
          <a:xfrm>
            <a:off x="307256" y="112112"/>
            <a:ext cx="1800200" cy="529928"/>
            <a:chOff x="1956101" y="7496459"/>
            <a:chExt cx="3019616" cy="888890"/>
          </a:xfrm>
        </p:grpSpPr>
        <p:pic>
          <p:nvPicPr>
            <p:cNvPr id="13" name="Picture 3" descr="C:\Users\Administrator\Desktop\DE LOGO(먹)플러그인 하이브리드.jpg"/>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7" name="그림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pic>
        <p:nvPicPr>
          <p:cNvPr id="1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748" y="6804248"/>
            <a:ext cx="2785572"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20688" y="4499992"/>
            <a:ext cx="379759" cy="369332"/>
          </a:xfrm>
          <a:prstGeom prst="rect">
            <a:avLst/>
          </a:prstGeom>
          <a:noFill/>
        </p:spPr>
        <p:txBody>
          <a:bodyPr wrap="square" rtlCol="0">
            <a:spAutoFit/>
          </a:bodyPr>
          <a:lstStyle/>
          <a:p>
            <a:pPr rtl="0"/>
            <a:r>
              <a:rPr lang="sv-SE" b="1">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1</a:t>
            </a:r>
            <a:endParaRPr lang="ko-KR" altLang="en-US" b="1"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18" name="TextBox 17"/>
          <p:cNvSpPr txBox="1"/>
          <p:nvPr/>
        </p:nvSpPr>
        <p:spPr>
          <a:xfrm>
            <a:off x="3481289" y="4490700"/>
            <a:ext cx="379759" cy="369332"/>
          </a:xfrm>
          <a:prstGeom prst="rect">
            <a:avLst/>
          </a:prstGeom>
          <a:noFill/>
        </p:spPr>
        <p:txBody>
          <a:bodyPr wrap="square" rtlCol="0">
            <a:spAutoFit/>
          </a:bodyPr>
          <a:lstStyle/>
          <a:p>
            <a:pPr rtl="0"/>
            <a:r>
              <a:rPr lang="sv-SE" b="1">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2</a:t>
            </a:r>
            <a:endParaRPr lang="ko-KR" altLang="en-US" b="1"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19" name="TextBox 18"/>
          <p:cNvSpPr txBox="1"/>
          <p:nvPr/>
        </p:nvSpPr>
        <p:spPr>
          <a:xfrm>
            <a:off x="3523748" y="6804248"/>
            <a:ext cx="379759" cy="369332"/>
          </a:xfrm>
          <a:prstGeom prst="rect">
            <a:avLst/>
          </a:prstGeom>
          <a:noFill/>
        </p:spPr>
        <p:txBody>
          <a:bodyPr wrap="square" rtlCol="0">
            <a:spAutoFit/>
          </a:bodyPr>
          <a:lstStyle/>
          <a:p>
            <a:pPr rtl="0"/>
            <a:r>
              <a:rPr lang="sv-SE" b="1">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rPr>
              <a:t>3</a:t>
            </a:r>
            <a:endParaRPr lang="ko-KR" altLang="en-US" b="1" dirty="0">
              <a:solidFill>
                <a:schemeClr val="bg1"/>
              </a:solidFill>
              <a:latin typeface="Arial Unicode MS" panose="020B0604020202020204" pitchFamily="50" charset="-127"/>
              <a:ea typeface="Arial Unicode MS" panose="020B0604020202020204" pitchFamily="50" charset="-127"/>
              <a:cs typeface="Arial Unicode MS" panose="020B0604020202020204" pitchFamily="50" charset="-127"/>
            </a:endParaRPr>
          </a:p>
        </p:txBody>
      </p:sp>
      <p:sp>
        <p:nvSpPr>
          <p:cNvPr id="15" name="Shape 2">
            <a:extLst>
              <a:ext uri="{FF2B5EF4-FFF2-40B4-BE49-F238E27FC236}">
                <a16:creationId xmlns:a16="http://schemas.microsoft.com/office/drawing/2014/main" xmlns="" id="{0B69E830-75B2-47E7-A337-FDA309BF6165}"/>
              </a:ext>
            </a:extLst>
          </p:cNvPr>
          <p:cNvSpPr txBox="1"/>
          <p:nvPr/>
        </p:nvSpPr>
        <p:spPr>
          <a:xfrm>
            <a:off x="3713627" y="4020825"/>
            <a:ext cx="988695" cy="191135"/>
          </a:xfrm>
          <a:prstGeom prst="rect">
            <a:avLst/>
          </a:prstGeom>
          <a:solidFill>
            <a:schemeClr val="bg1"/>
          </a:solidFill>
        </p:spPr>
        <p:txBody>
          <a:bodyPr wrap="square" lIns="0" tIns="0" rIns="0" bIns="0">
            <a:noAutofit/>
          </a:bodyPr>
          <a:lstStyle/>
          <a:p>
            <a:pPr marL="0" marR="0">
              <a:spcBef>
                <a:spcPts val="0"/>
              </a:spcBef>
              <a:spcAft>
                <a:spcPts val="0"/>
              </a:spcAft>
            </a:pPr>
            <a:r>
              <a:rPr lang="en-US" sz="950" dirty="0">
                <a:effectLst/>
                <a:latin typeface="Arial" panose="020B0604020202020204" pitchFamily="34" charset="0"/>
                <a:ea typeface="Arial" panose="020B0604020202020204" pitchFamily="34" charset="0"/>
              </a:rPr>
              <a:t>8:e </a:t>
            </a:r>
            <a:r>
              <a:rPr lang="en-US" sz="950" dirty="0" err="1">
                <a:effectLst/>
                <a:latin typeface="Arial" panose="020B0604020202020204" pitchFamily="34" charset="0"/>
                <a:ea typeface="Arial" panose="020B0604020202020204" pitchFamily="34" charset="0"/>
              </a:rPr>
              <a:t>positionen</a:t>
            </a:r>
            <a:endParaRPr lang="en-US" sz="95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53094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표 5"/>
          <p:cNvGraphicFramePr>
            <a:graphicFrameLocks noGrp="1"/>
          </p:cNvGraphicFramePr>
          <p:nvPr>
            <p:extLst>
              <p:ext uri="{D42A27DB-BD31-4B8C-83A1-F6EECF244321}">
                <p14:modId xmlns:p14="http://schemas.microsoft.com/office/powerpoint/2010/main" val="3312621845"/>
              </p:ext>
            </p:extLst>
          </p:nvPr>
        </p:nvGraphicFramePr>
        <p:xfrm>
          <a:off x="324661" y="1192121"/>
          <a:ext cx="6172200" cy="720080"/>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Instrumentpanelen i XCEED PHEV visar de PHEV-specifika funktionerna,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såsom högspänningsbatteriets laddningsnivå i det markerade området. </a:t>
                      </a: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5</a:t>
            </a:r>
            <a:endParaRPr lang="ko-KR" altLang="en-US" sz="1400" dirty="0">
              <a:latin typeface="Tahoma" panose="020B0604030504040204" pitchFamily="34" charset="0"/>
              <a:ea typeface="기아 Medium" pitchFamily="50" charset="-127"/>
              <a:cs typeface="Tahoma" panose="020B0604030504040204" pitchFamily="34" charset="0"/>
            </a:endParaRPr>
          </a:p>
        </p:txBody>
      </p:sp>
      <p:graphicFrame>
        <p:nvGraphicFramePr>
          <p:cNvPr id="14" name="표 13"/>
          <p:cNvGraphicFramePr>
            <a:graphicFrameLocks noGrp="1"/>
          </p:cNvGraphicFramePr>
          <p:nvPr>
            <p:extLst>
              <p:ext uri="{D42A27DB-BD31-4B8C-83A1-F6EECF244321}">
                <p14:modId xmlns:p14="http://schemas.microsoft.com/office/powerpoint/2010/main" val="500713414"/>
              </p:ext>
            </p:extLst>
          </p:nvPr>
        </p:nvGraphicFramePr>
        <p:xfrm>
          <a:off x="314417" y="899592"/>
          <a:ext cx="4248472" cy="288032"/>
        </p:xfrm>
        <a:graphic>
          <a:graphicData uri="http://schemas.openxmlformats.org/drawingml/2006/table">
            <a:tbl>
              <a:tblPr/>
              <a:tblGrid>
                <a:gridCol w="4248472">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XCEED EV:s instrumentgrupp</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18" name="직사각형 17"/>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grpSp>
        <p:nvGrpSpPr>
          <p:cNvPr id="11" name="그룹 10"/>
          <p:cNvGrpSpPr/>
          <p:nvPr/>
        </p:nvGrpSpPr>
        <p:grpSpPr>
          <a:xfrm>
            <a:off x="307256" y="112112"/>
            <a:ext cx="1800200" cy="529928"/>
            <a:chOff x="1956101" y="7496459"/>
            <a:chExt cx="3019616" cy="888890"/>
          </a:xfrm>
        </p:grpSpPr>
        <p:pic>
          <p:nvPicPr>
            <p:cNvPr id="12" name="Picture 3" descr="C:\Users\Administrator\Desktop\DE LOGO(먹)플러그인 하이브리드.jpg"/>
            <p:cNvPicPr>
              <a:picLocks noChangeAspect="1" noChangeArrowheads="1"/>
            </p:cNvPicPr>
            <p:nvPr/>
          </p:nvPicPr>
          <p:blipFill rotWithShape="1">
            <a:blip r:embed="rId2">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7" name="그림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pic>
        <p:nvPicPr>
          <p:cNvPr id="1026" name="Picture 2" descr="58b0146eb75f4ec2a3ad5b35ff6a363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79712"/>
            <a:ext cx="6677025" cy="575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06993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8773" y="683568"/>
            <a:ext cx="5352196" cy="4611593"/>
          </a:xfrm>
          <a:prstGeom prst="rect">
            <a:avLst/>
          </a:prstGeom>
          <a:noFill/>
          <a:extLst>
            <a:ext uri="{909E8E84-426E-40DD-AFC4-6F175D3DCCD1}">
              <a14:hiddenFill xmlns:a14="http://schemas.microsoft.com/office/drawing/2010/main">
                <a:solidFill>
                  <a:srgbClr val="FFFFFF"/>
                </a:solidFill>
              </a14:hiddenFill>
            </a:ext>
          </a:extLst>
        </p:spPr>
      </p:pic>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6</a:t>
            </a:r>
            <a:endParaRPr lang="ko-KR" altLang="en-US" sz="1400" dirty="0">
              <a:latin typeface="Tahoma" panose="020B0604030504040204" pitchFamily="34" charset="0"/>
              <a:ea typeface="기아 Medium" pitchFamily="50" charset="-127"/>
              <a:cs typeface="Tahoma" panose="020B0604030504040204" pitchFamily="34" charset="0"/>
            </a:endParaRPr>
          </a:p>
        </p:txBody>
      </p:sp>
      <p:graphicFrame>
        <p:nvGraphicFramePr>
          <p:cNvPr id="3" name="표 2"/>
          <p:cNvGraphicFramePr>
            <a:graphicFrameLocks noGrp="1"/>
          </p:cNvGraphicFramePr>
          <p:nvPr>
            <p:extLst>
              <p:ext uri="{D42A27DB-BD31-4B8C-83A1-F6EECF244321}">
                <p14:modId xmlns:p14="http://schemas.microsoft.com/office/powerpoint/2010/main" val="4140196797"/>
              </p:ext>
            </p:extLst>
          </p:nvPr>
        </p:nvGraphicFramePr>
        <p:xfrm>
          <a:off x="286048" y="4792522"/>
          <a:ext cx="6323012" cy="3991190"/>
        </p:xfrm>
        <a:graphic>
          <a:graphicData uri="http://schemas.openxmlformats.org/drawingml/2006/table">
            <a:tbl>
              <a:tblPr/>
              <a:tblGrid>
                <a:gridCol w="752037">
                  <a:extLst>
                    <a:ext uri="{9D8B030D-6E8A-4147-A177-3AD203B41FA5}">
                      <a16:colId xmlns:a16="http://schemas.microsoft.com/office/drawing/2014/main" xmlns="" val="20000"/>
                    </a:ext>
                  </a:extLst>
                </a:gridCol>
                <a:gridCol w="752037">
                  <a:extLst>
                    <a:ext uri="{9D8B030D-6E8A-4147-A177-3AD203B41FA5}">
                      <a16:colId xmlns:a16="http://schemas.microsoft.com/office/drawing/2014/main" xmlns="" val="20001"/>
                    </a:ext>
                  </a:extLst>
                </a:gridCol>
                <a:gridCol w="1736286">
                  <a:extLst>
                    <a:ext uri="{9D8B030D-6E8A-4147-A177-3AD203B41FA5}">
                      <a16:colId xmlns:a16="http://schemas.microsoft.com/office/drawing/2014/main" xmlns="" val="20002"/>
                    </a:ext>
                  </a:extLst>
                </a:gridCol>
                <a:gridCol w="3082652">
                  <a:extLst>
                    <a:ext uri="{9D8B030D-6E8A-4147-A177-3AD203B41FA5}">
                      <a16:colId xmlns:a16="http://schemas.microsoft.com/office/drawing/2014/main" xmlns="" val="20003"/>
                    </a:ext>
                  </a:extLst>
                </a:gridCol>
              </a:tblGrid>
              <a:tr h="438358">
                <a:tc rowSpan="3" gridSpan="2">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Motor</a:t>
                      </a:r>
                      <a:endParaRPr kumimoji="1" lang="ko-KR" altLang="en-US" sz="1200" b="1"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rowSpan="3" h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Typ</a:t>
                      </a:r>
                      <a:endParaRPr kumimoji="1" lang="ko-KR" altLang="en-US" sz="1200" b="1"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Permanentmagnetiserad synkronmotor</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0"/>
                  </a:ext>
                </a:extLst>
              </a:tr>
              <a:tr h="441150">
                <a:tc gridSpan="2" vMerge="1">
                  <a:txBody>
                    <a:bodyPr/>
                    <a:lstStyle/>
                    <a:p>
                      <a:pPr rtl="0" latinLnBrk="1"/>
                      <a:endParaRPr lang="ko-KR" altLang="en-US"/>
                    </a:p>
                  </a:txBody>
                  <a:tcPr/>
                </a:tc>
                <a:tc hMerge="1"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Max. Effekt hk (kW)</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60,5 (44,5)</a:t>
                      </a:r>
                      <a:endParaRPr kumimoji="1" lang="ko-KR" altLang="ko-KR" sz="1200" b="1"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441150">
                <a:tc gridSpan="2" vMerge="1">
                  <a:txBody>
                    <a:bodyPr/>
                    <a:lstStyle/>
                    <a:p>
                      <a:pPr rtl="0" latinLnBrk="1"/>
                      <a:endParaRPr lang="ko-KR" altLang="en-US"/>
                    </a:p>
                  </a:txBody>
                  <a:tcPr/>
                </a:tc>
                <a:tc hMerge="1"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Max. vridmoment </a:t>
                      </a:r>
                      <a:br>
                        <a:rPr lang="sv-SE" sz="1200" b="0" i="0" u="none" strike="noStrike" cap="none" normalizeH="0" dirty="0">
                          <a:ln>
                            <a:noFill/>
                          </a:ln>
                          <a:solidFill>
                            <a:schemeClr val="tx1"/>
                          </a:solidFill>
                          <a:effectLst/>
                          <a:latin typeface="Tahoma" pitchFamily="34" charset="0"/>
                          <a:ea typeface="Tahoma" pitchFamily="34" charset="0"/>
                          <a:cs typeface="Tahoma" pitchFamily="34" charset="0"/>
                        </a:rPr>
                      </a:b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lb-ft (Nm)</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125 (170)</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441150">
                <a:tc rowSpan="2">
                  <a:txBody>
                    <a:bodyPr/>
                    <a:lstStyle/>
                    <a:p>
                      <a:pPr algn="ctr" rtl="0"/>
                      <a:r>
                        <a:rPr lang="sv-SE" sz="1200" b="1">
                          <a:latin typeface="Tahoma" pitchFamily="34" charset="0"/>
                          <a:ea typeface="Tahoma" pitchFamily="34" charset="0"/>
                          <a:cs typeface="Tahoma" pitchFamily="34" charset="0"/>
                        </a:rPr>
                        <a:t>HPCU</a:t>
                      </a:r>
                      <a:endParaRPr lang="ko-KR" altLang="en-US" sz="1200" b="1" dirty="0">
                        <a:latin typeface="Tahoma" pitchFamily="34" charset="0"/>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900" b="1" i="0" u="none" strike="noStrike" cap="none" normalizeH="0" dirty="0">
                          <a:ln>
                            <a:noFill/>
                          </a:ln>
                          <a:solidFill>
                            <a:schemeClr val="tx1"/>
                          </a:solidFill>
                          <a:effectLst/>
                          <a:latin typeface="Tahoma" pitchFamily="34" charset="0"/>
                          <a:ea typeface="Tahoma" pitchFamily="34" charset="0"/>
                          <a:cs typeface="Tahoma" pitchFamily="34" charset="0"/>
                        </a:rPr>
                        <a:t>Växelriktare/omformare</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Matningsspänning (V)</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a:effectLst/>
                          <a:latin typeface="Tahoma" panose="020B0604030504040204" pitchFamily="34" charset="0"/>
                          <a:ea typeface="Tahoma" panose="020B0604030504040204" pitchFamily="34" charset="0"/>
                          <a:cs typeface="Tahoma" panose="020B0604030504040204" pitchFamily="34" charset="0"/>
                        </a:rPr>
                        <a:t>240 ~ 413</a:t>
                      </a:r>
                      <a:endParaRPr kumimoji="1" lang="ko-KR" altLang="ko-KR" sz="1200" b="1"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441150">
                <a:tc vMerge="1">
                  <a:txBody>
                    <a:bodyPr/>
                    <a:lstStyle/>
                    <a:p>
                      <a:pPr rtl="0"/>
                      <a:endParaRPr lang="ko-KR" altLang="en-US"/>
                    </a:p>
                  </a:txBody>
                  <a:tcPr marL="18000" marR="18000" marT="18000" marB="18000" anchor="ctr" horzOverflow="overflow">
                    <a:lnL w="1905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6350" cap="flat" cmpd="sng" algn="ctr">
                      <a:solidFill>
                        <a:schemeClr val="bg2"/>
                      </a:solidFill>
                      <a:prstDash val="solid"/>
                      <a:round/>
                      <a:headEnd type="none" w="med" len="med"/>
                      <a:tailEnd type="none" w="med" len="med"/>
                    </a:lnT>
                    <a:lnB w="6350" cap="flat" cmpd="sng" algn="ctr">
                      <a:solidFill>
                        <a:schemeClr val="bg2"/>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LDC</a:t>
                      </a:r>
                      <a:endParaRPr kumimoji="1" lang="ko-KR" altLang="en-US"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Max. Effekt hk (kW)</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2,4 (1,8)</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r h="441150">
                <a:tc rowSpan="4" gridSpan="2">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050" b="1" i="0" u="none" strike="noStrike" cap="none" normalizeH="0" dirty="0">
                          <a:ln>
                            <a:noFill/>
                          </a:ln>
                          <a:solidFill>
                            <a:schemeClr val="tx1"/>
                          </a:solidFill>
                          <a:effectLst/>
                          <a:latin typeface="Tahoma" pitchFamily="34" charset="0"/>
                          <a:ea typeface="Tahoma" pitchFamily="34" charset="0"/>
                          <a:cs typeface="Tahoma" pitchFamily="34" charset="0"/>
                        </a:rPr>
                        <a:t>Högspänningsbatteri</a:t>
                      </a:r>
                      <a:endParaRPr lang="sv-SE" sz="1100" b="1" i="0" u="none" strike="noStrike" cap="none" normalizeH="0" dirty="0">
                        <a:ln>
                          <a:noFill/>
                        </a:ln>
                        <a:solidFill>
                          <a:schemeClr val="tx1"/>
                        </a:solidFill>
                        <a:effectLst/>
                        <a:latin typeface="Tahoma" pitchFamily="34" charset="0"/>
                        <a:ea typeface="Tahoma" pitchFamily="34" charset="0"/>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rowSpan="4" hMerge="1">
                  <a:txBody>
                    <a:bodyPr/>
                    <a:lstStyle/>
                    <a:p>
                      <a:pPr rtl="0" latinLnBrk="1"/>
                      <a:endParaRPr lang="ko-KR" altLang="en-US"/>
                    </a:p>
                  </a:txBody>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Typ</a:t>
                      </a:r>
                      <a:endParaRPr kumimoji="1" lang="ko-KR" altLang="en-US" sz="1200" b="0" i="0" u="none" strike="noStrike" cap="none" normalizeH="0" baseline="0" dirty="0">
                        <a:ln>
                          <a:noFill/>
                        </a:ln>
                        <a:solidFill>
                          <a:schemeClr val="tx1"/>
                        </a:solidFill>
                        <a:effectLst/>
                        <a:latin typeface="Tahoma" pitchFamily="34" charset="0"/>
                        <a:ea typeface="현대하모니 B" pitchFamily="18" charset="-127"/>
                        <a:cs typeface="Tahoma" pitchFamily="34" charset="0"/>
                      </a:endParaRP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Litiumjonpolymer </a:t>
                      </a:r>
                      <a:endParaRPr kumimoji="1" lang="ko-KR" altLang="ko-KR" sz="1200" b="0" i="0" u="none" strike="noStrike" cap="none" normalizeH="0" baseline="0" dirty="0">
                        <a:ln>
                          <a:noFill/>
                        </a:ln>
                        <a:solidFill>
                          <a:schemeClr val="tx1"/>
                        </a:solidFill>
                        <a:effectLst/>
                        <a:latin typeface="Tahoma" pitchFamily="34" charset="0"/>
                        <a:ea typeface="현대하모니 B" pitchFamily="18" charset="-127"/>
                        <a:cs typeface="Tahoma" pitchFamily="34" charset="0"/>
                      </a:endParaRPr>
                    </a:p>
                  </a:txBody>
                  <a:tcPr marL="16615" marR="16615"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5"/>
                  </a:ext>
                </a:extLst>
              </a:tr>
              <a:tr h="348109">
                <a:tc gridSpan="2" vMerge="1">
                  <a:txBody>
                    <a:bodyPr/>
                    <a:lstStyle/>
                    <a:p>
                      <a:pPr rtl="0" latinLnBrk="1"/>
                      <a:endParaRPr lang="ko-KR" altLang="en-US"/>
                    </a:p>
                  </a:txBody>
                  <a:tcPr/>
                </a:tc>
                <a:tc hMerge="1"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Märkspänning (V)</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1" i="0" u="none" strike="noStrike" cap="none" normalizeH="0">
                          <a:ln>
                            <a:noFill/>
                          </a:ln>
                          <a:solidFill>
                            <a:schemeClr val="tx1"/>
                          </a:solidFill>
                          <a:effectLst/>
                          <a:latin typeface="Tahoma" pitchFamily="34" charset="0"/>
                          <a:ea typeface="Tahoma" pitchFamily="34" charset="0"/>
                          <a:cs typeface="Tahoma" pitchFamily="34" charset="0"/>
                        </a:rPr>
                        <a:t>360</a:t>
                      </a:r>
                      <a:endParaRPr kumimoji="1" lang="ko-KR" altLang="ko-KR" sz="1200" b="1"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6615" marR="16615"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6"/>
                  </a:ext>
                </a:extLst>
              </a:tr>
              <a:tr h="557823">
                <a:tc gridSpan="2" vMerge="1">
                  <a:txBody>
                    <a:bodyPr/>
                    <a:lstStyle/>
                    <a:p>
                      <a:pPr rtl="0" latinLnBrk="1"/>
                      <a:endParaRPr lang="ko-KR" altLang="en-US"/>
                    </a:p>
                  </a:txBody>
                  <a:tcPr/>
                </a:tc>
                <a:tc hMerge="1"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Kapacitet (Ah)/</a:t>
                      </a:r>
                    </a:p>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Energi (kWh)</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24,7 / 8,9</a:t>
                      </a:r>
                      <a:endParaRPr kumimoji="1" lang="ko-KR" altLang="ko-KR" sz="1200" b="0" i="0" u="none" strike="noStrike" cap="none" normalizeH="0" baseline="0" dirty="0">
                        <a:ln>
                          <a:noFill/>
                        </a:ln>
                        <a:solidFill>
                          <a:schemeClr val="tx1"/>
                        </a:solidFill>
                        <a:effectLst/>
                        <a:latin typeface="Tahoma" pitchFamily="34" charset="0"/>
                        <a:ea typeface="기아 Light" pitchFamily="50" charset="-127"/>
                        <a:cs typeface="Tahoma" pitchFamily="34" charset="0"/>
                      </a:endParaRPr>
                    </a:p>
                  </a:txBody>
                  <a:tcPr marL="16615" marR="16615"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7"/>
                  </a:ext>
                </a:extLst>
              </a:tr>
              <a:tr h="441150">
                <a:tc gridSpan="2" vMerge="1">
                  <a:txBody>
                    <a:bodyPr/>
                    <a:lstStyle/>
                    <a:p>
                      <a:pPr rtl="0" latinLnBrk="1"/>
                      <a:endParaRPr lang="ko-KR" altLang="en-US"/>
                    </a:p>
                  </a:txBody>
                  <a:tcPr/>
                </a:tc>
                <a:tc hMerge="1" vMerge="1">
                  <a:txBody>
                    <a:bodyPr/>
                    <a:lstStyle/>
                    <a:p>
                      <a:pPr rtl="0" latinLnBrk="1"/>
                      <a:endParaRPr lang="ko-KR" altLang="en-US"/>
                    </a:p>
                  </a:txBody>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Antal för paket</a:t>
                      </a:r>
                    </a:p>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a:ln>
                            <a:noFill/>
                          </a:ln>
                          <a:solidFill>
                            <a:schemeClr val="tx1"/>
                          </a:solidFill>
                          <a:effectLst/>
                          <a:latin typeface="Tahoma" pitchFamily="34" charset="0"/>
                          <a:ea typeface="Tahoma" pitchFamily="34" charset="0"/>
                          <a:cs typeface="Tahoma" pitchFamily="34" charset="0"/>
                        </a:rPr>
                        <a:t>(Cell/modul)</a:t>
                      </a:r>
                    </a:p>
                  </a:txBody>
                  <a:tcPr marL="18000" marR="18000"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tc>
                  <a:txBody>
                    <a:bodyPr/>
                    <a:lstStyle>
                      <a:lvl1pPr marL="0" algn="l" defTabSz="914400" rtl="0" eaLnBrk="1" latinLnBrk="1" hangingPunct="1">
                        <a:defRPr sz="1800" kern="1200">
                          <a:solidFill>
                            <a:schemeClr val="tx1"/>
                          </a:solidFill>
                          <a:latin typeface="굴림"/>
                          <a:ea typeface="굴림"/>
                        </a:defRPr>
                      </a:lvl1pPr>
                      <a:lvl2pPr marL="457200" algn="l" defTabSz="914400" rtl="0" eaLnBrk="1" latinLnBrk="1" hangingPunct="1">
                        <a:defRPr sz="1800" kern="1200">
                          <a:solidFill>
                            <a:schemeClr val="tx1"/>
                          </a:solidFill>
                          <a:latin typeface="굴림"/>
                          <a:ea typeface="굴림"/>
                        </a:defRPr>
                      </a:lvl2pPr>
                      <a:lvl3pPr marL="914400" algn="l" defTabSz="914400" rtl="0" eaLnBrk="1" latinLnBrk="1" hangingPunct="1">
                        <a:defRPr sz="1800" kern="1200">
                          <a:solidFill>
                            <a:schemeClr val="tx1"/>
                          </a:solidFill>
                          <a:latin typeface="굴림"/>
                          <a:ea typeface="굴림"/>
                        </a:defRPr>
                      </a:lvl3pPr>
                      <a:lvl4pPr marL="1371600" algn="l" defTabSz="914400" rtl="0" eaLnBrk="1" latinLnBrk="1" hangingPunct="1">
                        <a:defRPr sz="1800" kern="1200">
                          <a:solidFill>
                            <a:schemeClr val="tx1"/>
                          </a:solidFill>
                          <a:latin typeface="굴림"/>
                          <a:ea typeface="굴림"/>
                        </a:defRPr>
                      </a:lvl4pPr>
                      <a:lvl5pPr marL="1828800" algn="l" defTabSz="914400" rtl="0" eaLnBrk="1" latinLnBrk="1" hangingPunct="1">
                        <a:defRPr sz="1800" kern="1200">
                          <a:solidFill>
                            <a:schemeClr val="tx1"/>
                          </a:solidFill>
                          <a:latin typeface="굴림"/>
                          <a:ea typeface="굴림"/>
                        </a:defRPr>
                      </a:lvl5pPr>
                      <a:lvl6pPr marL="2286000" algn="l" defTabSz="914400" rtl="0" eaLnBrk="1" latinLnBrk="1" hangingPunct="1">
                        <a:defRPr sz="1800" kern="1200">
                          <a:solidFill>
                            <a:schemeClr val="tx1"/>
                          </a:solidFill>
                          <a:latin typeface="굴림"/>
                          <a:ea typeface="굴림"/>
                        </a:defRPr>
                      </a:lvl6pPr>
                      <a:lvl7pPr marL="2743200" algn="l" defTabSz="914400" rtl="0" eaLnBrk="1" latinLnBrk="1" hangingPunct="1">
                        <a:defRPr sz="1800" kern="1200">
                          <a:solidFill>
                            <a:schemeClr val="tx1"/>
                          </a:solidFill>
                          <a:latin typeface="굴림"/>
                          <a:ea typeface="굴림"/>
                        </a:defRPr>
                      </a:lvl7pPr>
                      <a:lvl8pPr marL="3200400" algn="l" defTabSz="914400" rtl="0" eaLnBrk="1" latinLnBrk="1" hangingPunct="1">
                        <a:defRPr sz="1800" kern="1200">
                          <a:solidFill>
                            <a:schemeClr val="tx1"/>
                          </a:solidFill>
                          <a:latin typeface="굴림"/>
                          <a:ea typeface="굴림"/>
                        </a:defRPr>
                      </a:lvl8pPr>
                      <a:lvl9pPr marL="3657600" algn="l" defTabSz="914400" rtl="0" eaLnBrk="1" latinLnBrk="1" hangingPunct="1">
                        <a:defRPr sz="1800" kern="1200">
                          <a:solidFill>
                            <a:schemeClr val="tx1"/>
                          </a:solidFill>
                          <a:latin typeface="굴림"/>
                          <a:ea typeface="굴림"/>
                        </a:defRPr>
                      </a:lvl9pPr>
                    </a:lstStyle>
                    <a:p>
                      <a:pPr marL="0" marR="0" lvl="0" indent="0" algn="ctr" defTabSz="914400" rtl="0" eaLnBrk="1" fontAlgn="base" latinLnBrk="1" hangingPunct="1">
                        <a:lnSpc>
                          <a:spcPct val="100000"/>
                        </a:lnSpc>
                        <a:spcBef>
                          <a:spcPct val="20000"/>
                        </a:spcBef>
                        <a:spcAft>
                          <a:spcPct val="0"/>
                        </a:spcAft>
                        <a:buClrTx/>
                        <a:buSzTx/>
                        <a:buFontTx/>
                        <a:buNone/>
                        <a:tabLst/>
                      </a:pP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96 celler/24 moduler</a:t>
                      </a:r>
                    </a:p>
                  </a:txBody>
                  <a:tcPr marL="16615" marR="16615" marT="18000" marB="18000" anchor="ctr" horzOverflow="overflow">
                    <a:lnL w="12700" cap="flat" cmpd="sng" algn="ctr">
                      <a:solidFill>
                        <a:srgbClr val="FFFFFF">
                          <a:lumMod val="50000"/>
                        </a:srgbClr>
                      </a:solidFill>
                      <a:prstDash val="solid"/>
                      <a:round/>
                      <a:headEnd type="none" w="med" len="med"/>
                      <a:tailEnd type="none" w="med" len="med"/>
                    </a:lnL>
                    <a:lnR w="12700" cap="flat" cmpd="sng" algn="ctr">
                      <a:solidFill>
                        <a:srgbClr val="FFFFFF">
                          <a:lumMod val="50000"/>
                        </a:srgbClr>
                      </a:solidFill>
                      <a:prstDash val="solid"/>
                      <a:round/>
                      <a:headEnd type="none" w="med" len="med"/>
                      <a:tailEnd type="none" w="med" len="med"/>
                    </a:lnR>
                    <a:lnT w="12700" cap="flat" cmpd="sng" algn="ctr">
                      <a:solidFill>
                        <a:srgbClr val="FFFFFF">
                          <a:lumMod val="50000"/>
                        </a:srgbClr>
                      </a:solidFill>
                      <a:prstDash val="solid"/>
                      <a:round/>
                      <a:headEnd type="none" w="med" len="med"/>
                      <a:tailEnd type="none" w="med" len="med"/>
                    </a:lnT>
                    <a:lnB w="12700" cap="flat" cmpd="sng" algn="ctr">
                      <a:solidFill>
                        <a:srgbClr val="FFFFFF">
                          <a:lumMod val="50000"/>
                        </a:srgb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8"/>
                  </a:ext>
                </a:extLst>
              </a:tr>
            </a:tbl>
          </a:graphicData>
        </a:graphic>
      </p:graphicFrame>
      <p:graphicFrame>
        <p:nvGraphicFramePr>
          <p:cNvPr id="16" name="표 15"/>
          <p:cNvGraphicFramePr>
            <a:graphicFrameLocks noGrp="1"/>
          </p:cNvGraphicFramePr>
          <p:nvPr>
            <p:extLst>
              <p:ext uri="{D42A27DB-BD31-4B8C-83A1-F6EECF244321}">
                <p14:modId xmlns:p14="http://schemas.microsoft.com/office/powerpoint/2010/main" val="1657320519"/>
              </p:ext>
            </p:extLst>
          </p:nvPr>
        </p:nvGraphicFramePr>
        <p:xfrm>
          <a:off x="332656" y="946200"/>
          <a:ext cx="2016224" cy="213360"/>
        </p:xfrm>
        <a:graphic>
          <a:graphicData uri="http://schemas.openxmlformats.org/drawingml/2006/table">
            <a:tbl>
              <a:tblPr/>
              <a:tblGrid>
                <a:gridCol w="2016224">
                  <a:extLst>
                    <a:ext uri="{9D8B030D-6E8A-4147-A177-3AD203B41FA5}">
                      <a16:colId xmlns:a16="http://schemas.microsoft.com/office/drawing/2014/main" xmlns="" val="20000"/>
                    </a:ext>
                  </a:extLst>
                </a:gridCol>
              </a:tblGrid>
              <a:tr h="0">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Högspänningssystem</a:t>
                      </a:r>
                      <a:endParaRPr lang="en-US" altLang="ko-KR" sz="1400" b="1" kern="100" dirty="0">
                        <a:solidFill>
                          <a:schemeClr val="tx1">
                            <a:lumMod val="95000"/>
                            <a:lumOff val="5000"/>
                          </a:schemeClr>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43" name="직사각형 42"/>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grpSp>
        <p:nvGrpSpPr>
          <p:cNvPr id="11" name="그룹 10"/>
          <p:cNvGrpSpPr/>
          <p:nvPr/>
        </p:nvGrpSpPr>
        <p:grpSpPr>
          <a:xfrm>
            <a:off x="307256" y="112112"/>
            <a:ext cx="1800200" cy="529928"/>
            <a:chOff x="1956101" y="7496459"/>
            <a:chExt cx="3019616" cy="888890"/>
          </a:xfrm>
        </p:grpSpPr>
        <p:pic>
          <p:nvPicPr>
            <p:cNvPr id="12" name="Picture 3" descr="C:\Users\Administrator\Desktop\DE LOGO(먹)플러그인 하이브리드.jpg"/>
            <p:cNvPicPr>
              <a:picLocks noChangeAspect="1" noChangeArrowheads="1"/>
            </p:cNvPicPr>
            <p:nvPr/>
          </p:nvPicPr>
          <p:blipFill rotWithShape="1">
            <a:blip r:embed="rId3">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3" name="그림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
        <p:nvSpPr>
          <p:cNvPr id="14" name="TextBox 13">
            <a:extLst>
              <a:ext uri="{FF2B5EF4-FFF2-40B4-BE49-F238E27FC236}">
                <a16:creationId xmlns:a16="http://schemas.microsoft.com/office/drawing/2014/main" xmlns="" id="{9CC30CED-4649-4003-AF2C-564F008BE51A}"/>
              </a:ext>
            </a:extLst>
          </p:cNvPr>
          <p:cNvSpPr txBox="1"/>
          <p:nvPr/>
        </p:nvSpPr>
        <p:spPr>
          <a:xfrm>
            <a:off x="5143500" y="1303971"/>
            <a:ext cx="1540194" cy="215444"/>
          </a:xfrm>
          <a:prstGeom prst="rect">
            <a:avLst/>
          </a:prstGeom>
          <a:solidFill>
            <a:schemeClr val="bg1"/>
          </a:solidFill>
        </p:spPr>
        <p:txBody>
          <a:bodyPr wrap="square">
            <a:spAutoFit/>
          </a:bodyPr>
          <a:lstStyle/>
          <a:p>
            <a:r>
              <a:rPr lang="en-US" sz="800" dirty="0"/>
              <a:t>12 V-</a:t>
            </a:r>
            <a:r>
              <a:rPr lang="en-US" sz="800" dirty="0" err="1"/>
              <a:t>batteri</a:t>
            </a:r>
            <a:endParaRPr lang="en-US" sz="800" dirty="0"/>
          </a:p>
        </p:txBody>
      </p:sp>
      <p:sp>
        <p:nvSpPr>
          <p:cNvPr id="17" name="TextBox 16">
            <a:extLst>
              <a:ext uri="{FF2B5EF4-FFF2-40B4-BE49-F238E27FC236}">
                <a16:creationId xmlns:a16="http://schemas.microsoft.com/office/drawing/2014/main" xmlns="" id="{E31BB8E9-ABA8-4907-9A27-A6AB52E4C57D}"/>
              </a:ext>
            </a:extLst>
          </p:cNvPr>
          <p:cNvSpPr txBox="1"/>
          <p:nvPr/>
        </p:nvSpPr>
        <p:spPr>
          <a:xfrm>
            <a:off x="4812210" y="3497491"/>
            <a:ext cx="1664155" cy="215444"/>
          </a:xfrm>
          <a:prstGeom prst="rect">
            <a:avLst/>
          </a:prstGeom>
          <a:solidFill>
            <a:schemeClr val="bg1"/>
          </a:solidFill>
        </p:spPr>
        <p:txBody>
          <a:bodyPr wrap="square">
            <a:spAutoFit/>
          </a:bodyPr>
          <a:lstStyle/>
          <a:p>
            <a:r>
              <a:rPr lang="en-US" sz="800" dirty="0" err="1"/>
              <a:t>Högspänningsbatteri</a:t>
            </a:r>
            <a:endParaRPr lang="en-US" sz="800" dirty="0"/>
          </a:p>
        </p:txBody>
      </p:sp>
      <p:sp>
        <p:nvSpPr>
          <p:cNvPr id="19" name="TextBox 18">
            <a:extLst>
              <a:ext uri="{FF2B5EF4-FFF2-40B4-BE49-F238E27FC236}">
                <a16:creationId xmlns:a16="http://schemas.microsoft.com/office/drawing/2014/main" xmlns="" id="{4DB4FAEC-784C-4FB2-A2D3-07D30BF8543B}"/>
              </a:ext>
            </a:extLst>
          </p:cNvPr>
          <p:cNvSpPr txBox="1"/>
          <p:nvPr/>
        </p:nvSpPr>
        <p:spPr>
          <a:xfrm>
            <a:off x="1504792" y="4423190"/>
            <a:ext cx="844088" cy="215444"/>
          </a:xfrm>
          <a:prstGeom prst="rect">
            <a:avLst/>
          </a:prstGeom>
          <a:solidFill>
            <a:schemeClr val="bg1"/>
          </a:solidFill>
        </p:spPr>
        <p:txBody>
          <a:bodyPr wrap="square">
            <a:spAutoFit/>
          </a:bodyPr>
          <a:lstStyle/>
          <a:p>
            <a:r>
              <a:rPr lang="en-US" sz="800" dirty="0" err="1"/>
              <a:t>Växellåda</a:t>
            </a:r>
            <a:endParaRPr lang="en-US" sz="800" dirty="0"/>
          </a:p>
        </p:txBody>
      </p:sp>
      <p:sp>
        <p:nvSpPr>
          <p:cNvPr id="21" name="TextBox 20">
            <a:extLst>
              <a:ext uri="{FF2B5EF4-FFF2-40B4-BE49-F238E27FC236}">
                <a16:creationId xmlns:a16="http://schemas.microsoft.com/office/drawing/2014/main" xmlns="" id="{69A29AB8-1A7A-469F-854C-ABC7327C51AA}"/>
              </a:ext>
            </a:extLst>
          </p:cNvPr>
          <p:cNvSpPr txBox="1"/>
          <p:nvPr/>
        </p:nvSpPr>
        <p:spPr>
          <a:xfrm>
            <a:off x="771701" y="2195470"/>
            <a:ext cx="1182130" cy="437877"/>
          </a:xfrm>
          <a:prstGeom prst="rect">
            <a:avLst/>
          </a:prstGeom>
          <a:solidFill>
            <a:schemeClr val="bg1"/>
          </a:solidFill>
        </p:spPr>
        <p:txBody>
          <a:bodyPr wrap="square">
            <a:spAutoFit/>
          </a:bodyPr>
          <a:lstStyle/>
          <a:p>
            <a:pPr algn="ctr">
              <a:lnSpc>
                <a:spcPct val="150000"/>
              </a:lnSpc>
            </a:pPr>
            <a:r>
              <a:rPr lang="en-US" sz="800" dirty="0" err="1"/>
              <a:t>Hybridstartgenerator</a:t>
            </a:r>
            <a:r>
              <a:rPr lang="en-US" sz="800" dirty="0"/>
              <a:t> (HSG)</a:t>
            </a:r>
          </a:p>
        </p:txBody>
      </p:sp>
    </p:spTree>
    <p:extLst>
      <p:ext uri="{BB962C8B-B14F-4D97-AF65-F5344CB8AC3E}">
        <p14:creationId xmlns:p14="http://schemas.microsoft.com/office/powerpoint/2010/main" val="2357729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548680" y="2778319"/>
            <a:ext cx="5832648" cy="4362147"/>
            <a:chOff x="548680" y="2778319"/>
            <a:chExt cx="5832648" cy="4362147"/>
          </a:xfrm>
        </p:grpSpPr>
        <p:pic>
          <p:nvPicPr>
            <p:cNvPr id="18" name="그림 17"/>
            <p:cNvPicPr>
              <a:picLocks noChangeAspect="1"/>
            </p:cNvPicPr>
            <p:nvPr/>
          </p:nvPicPr>
          <p:blipFill>
            <a:blip r:embed="rId2" cstate="print">
              <a:extLst>
                <a:ext uri="{BEBA8EAE-BF5A-486C-A8C5-ECC9F3942E4B}">
                  <a14:imgProps xmlns:a14="http://schemas.microsoft.com/office/drawing/2010/main">
                    <a14:imgLayer r:embed="rId3">
                      <a14:imgEffect>
                        <a14:backgroundRemoval t="8484" b="93613" l="8345" r="93010">
                          <a14:foregroundMark x1="12054" y1="68923" x2="26534" y2="76930"/>
                          <a14:foregroundMark x1="26676" y1="77598" x2="39943" y2="82555"/>
                          <a14:foregroundMark x1="12126" y1="48808" x2="10984" y2="54242"/>
                          <a14:foregroundMark x1="13195" y1="36034" x2="11626" y2="43947"/>
                          <a14:foregroundMark x1="12126" y1="37083" x2="11484" y2="44614"/>
                          <a14:foregroundMark x1="12696" y1="46902" x2="10342" y2="53480"/>
                          <a14:foregroundMark x1="11127" y1="65396" x2="12910" y2="70639"/>
                          <a14:foregroundMark x1="13481" y1="70639" x2="16976" y2="73403"/>
                          <a14:foregroundMark x1="18046" y1="74357" x2="23395" y2="75882"/>
                          <a14:foregroundMark x1="31883" y1="81792" x2="41155" y2="85129"/>
                          <a14:foregroundMark x1="77318" y1="67493" x2="78174" y2="63394"/>
                          <a14:foregroundMark x1="76676" y1="66158" x2="86377" y2="47378"/>
                          <a14:foregroundMark x1="89087" y1="39085" x2="72896" y2="56625"/>
                          <a14:foregroundMark x1="87304" y1="25262" x2="86448" y2="24786"/>
                          <a14:foregroundMark x1="86591" y1="25834" x2="84593" y2="20305"/>
                          <a14:foregroundMark x1="84094" y1="20114" x2="81740" y2="15920"/>
                          <a14:foregroundMark x1="76605" y1="11725" x2="81384" y2="16015"/>
                          <a14:foregroundMark x1="51284" y1="11344" x2="76320" y2="11725"/>
                          <a14:foregroundMark x1="38088" y1="12011" x2="34165" y2="14013"/>
                          <a14:foregroundMark x1="27746" y1="17541" x2="26391" y2="18112"/>
                          <a14:foregroundMark x1="26961" y1="19638" x2="19829" y2="27455"/>
                          <a14:foregroundMark x1="19757" y1="28027" x2="13124" y2="35748"/>
                          <a14:foregroundMark x1="38374" y1="12202" x2="47860" y2="10867"/>
                          <a14:foregroundMark x1="47932" y1="10105" x2="48716" y2="10105"/>
                          <a14:foregroundMark x1="28531" y1="16969" x2="32382" y2="15062"/>
                          <a14:backgroundMark x1="24536" y1="18589" x2="37304" y2="10486"/>
                          <a14:backgroundMark x1="9344" y1="13537" x2="21113" y2="20496"/>
                          <a14:backgroundMark x1="16976" y1="29647" x2="23252" y2="20782"/>
                          <a14:backgroundMark x1="85449" y1="17064" x2="90228" y2="23356"/>
                          <a14:backgroundMark x1="87090" y1="19733" x2="86733" y2="22784"/>
                          <a14:backgroundMark x1="90514" y1="28408" x2="92725" y2="29457"/>
                          <a14:backgroundMark x1="9130" y1="33460" x2="18260" y2="29361"/>
                          <a14:backgroundMark x1="13124" y1="35176" x2="17261" y2="30124"/>
                          <a14:backgroundMark x1="18188" y1="29361" x2="21897" y2="24214"/>
                          <a14:backgroundMark x1="30171" y1="15920" x2="33738" y2="14109"/>
                          <a14:backgroundMark x1="33738" y1="14013" x2="38588" y2="10772"/>
                          <a14:backgroundMark x1="49786" y1="9724" x2="54066" y2="10486"/>
                          <a14:backgroundMark x1="66334" y1="11439" x2="72967" y2="10677"/>
                          <a14:backgroundMark x1="78103" y1="12202" x2="81740" y2="15062"/>
                          <a14:backgroundMark x1="82953" y1="16111" x2="84807" y2="19638"/>
                          <a14:backgroundMark x1="85449" y1="51859" x2="78887" y2="63680"/>
                          <a14:backgroundMark x1="84807" y1="52050" x2="87660" y2="52717"/>
                          <a14:backgroundMark x1="53138" y1="92278" x2="61983" y2="90658"/>
                        </a14:backgroundRemoval>
                      </a14:imgEffect>
                    </a14:imgLayer>
                  </a14:imgProps>
                </a:ext>
                <a:ext uri="{28A0092B-C50C-407E-A947-70E740481C1C}">
                  <a14:useLocalDpi xmlns:a14="http://schemas.microsoft.com/office/drawing/2010/main" val="0"/>
                </a:ext>
              </a:extLst>
            </a:blip>
            <a:stretch>
              <a:fillRect/>
            </a:stretch>
          </p:blipFill>
          <p:spPr>
            <a:xfrm>
              <a:off x="548680" y="2778319"/>
              <a:ext cx="5832648" cy="4362147"/>
            </a:xfrm>
            <a:prstGeom prst="rect">
              <a:avLst/>
            </a:prstGeom>
          </p:spPr>
        </p:pic>
        <p:sp>
          <p:nvSpPr>
            <p:cNvPr id="2" name="자유형 1"/>
            <p:cNvSpPr/>
            <p:nvPr/>
          </p:nvSpPr>
          <p:spPr>
            <a:xfrm>
              <a:off x="1150367" y="3190875"/>
              <a:ext cx="2203450" cy="1041400"/>
            </a:xfrm>
            <a:custGeom>
              <a:avLst/>
              <a:gdLst>
                <a:gd name="connsiteX0" fmla="*/ 0 w 2203450"/>
                <a:gd name="connsiteY0" fmla="*/ 835025 h 1041400"/>
                <a:gd name="connsiteX1" fmla="*/ 0 w 2203450"/>
                <a:gd name="connsiteY1" fmla="*/ 835025 h 1041400"/>
                <a:gd name="connsiteX2" fmla="*/ 38100 w 2203450"/>
                <a:gd name="connsiteY2" fmla="*/ 844550 h 1041400"/>
                <a:gd name="connsiteX3" fmla="*/ 50800 w 2203450"/>
                <a:gd name="connsiteY3" fmla="*/ 850900 h 1041400"/>
                <a:gd name="connsiteX4" fmla="*/ 66675 w 2203450"/>
                <a:gd name="connsiteY4" fmla="*/ 869950 h 1041400"/>
                <a:gd name="connsiteX5" fmla="*/ 95250 w 2203450"/>
                <a:gd name="connsiteY5" fmla="*/ 911225 h 1041400"/>
                <a:gd name="connsiteX6" fmla="*/ 130175 w 2203450"/>
                <a:gd name="connsiteY6" fmla="*/ 946150 h 1041400"/>
                <a:gd name="connsiteX7" fmla="*/ 142875 w 2203450"/>
                <a:gd name="connsiteY7" fmla="*/ 958850 h 1041400"/>
                <a:gd name="connsiteX8" fmla="*/ 161925 w 2203450"/>
                <a:gd name="connsiteY8" fmla="*/ 974725 h 1041400"/>
                <a:gd name="connsiteX9" fmla="*/ 168275 w 2203450"/>
                <a:gd name="connsiteY9" fmla="*/ 984250 h 1041400"/>
                <a:gd name="connsiteX10" fmla="*/ 177800 w 2203450"/>
                <a:gd name="connsiteY10" fmla="*/ 993775 h 1041400"/>
                <a:gd name="connsiteX11" fmla="*/ 187325 w 2203450"/>
                <a:gd name="connsiteY11" fmla="*/ 1006475 h 1041400"/>
                <a:gd name="connsiteX12" fmla="*/ 206375 w 2203450"/>
                <a:gd name="connsiteY12" fmla="*/ 1019175 h 1041400"/>
                <a:gd name="connsiteX13" fmla="*/ 222250 w 2203450"/>
                <a:gd name="connsiteY13" fmla="*/ 1022350 h 1041400"/>
                <a:gd name="connsiteX14" fmla="*/ 241300 w 2203450"/>
                <a:gd name="connsiteY14" fmla="*/ 1025525 h 1041400"/>
                <a:gd name="connsiteX15" fmla="*/ 282575 w 2203450"/>
                <a:gd name="connsiteY15" fmla="*/ 1035050 h 1041400"/>
                <a:gd name="connsiteX16" fmla="*/ 292100 w 2203450"/>
                <a:gd name="connsiteY16" fmla="*/ 1041400 h 1041400"/>
                <a:gd name="connsiteX17" fmla="*/ 419100 w 2203450"/>
                <a:gd name="connsiteY17" fmla="*/ 952500 h 1041400"/>
                <a:gd name="connsiteX18" fmla="*/ 485775 w 2203450"/>
                <a:gd name="connsiteY18" fmla="*/ 892175 h 1041400"/>
                <a:gd name="connsiteX19" fmla="*/ 511175 w 2203450"/>
                <a:gd name="connsiteY19" fmla="*/ 860425 h 1041400"/>
                <a:gd name="connsiteX20" fmla="*/ 571500 w 2203450"/>
                <a:gd name="connsiteY20" fmla="*/ 793750 h 1041400"/>
                <a:gd name="connsiteX21" fmla="*/ 660400 w 2203450"/>
                <a:gd name="connsiteY21" fmla="*/ 711200 h 1041400"/>
                <a:gd name="connsiteX22" fmla="*/ 742950 w 2203450"/>
                <a:gd name="connsiteY22" fmla="*/ 641350 h 1041400"/>
                <a:gd name="connsiteX23" fmla="*/ 857250 w 2203450"/>
                <a:gd name="connsiteY23" fmla="*/ 527050 h 1041400"/>
                <a:gd name="connsiteX24" fmla="*/ 930275 w 2203450"/>
                <a:gd name="connsiteY24" fmla="*/ 469900 h 1041400"/>
                <a:gd name="connsiteX25" fmla="*/ 977900 w 2203450"/>
                <a:gd name="connsiteY25" fmla="*/ 444500 h 1041400"/>
                <a:gd name="connsiteX26" fmla="*/ 949325 w 2203450"/>
                <a:gd name="connsiteY26" fmla="*/ 396875 h 1041400"/>
                <a:gd name="connsiteX27" fmla="*/ 958850 w 2203450"/>
                <a:gd name="connsiteY27" fmla="*/ 381000 h 1041400"/>
                <a:gd name="connsiteX28" fmla="*/ 993775 w 2203450"/>
                <a:gd name="connsiteY28" fmla="*/ 365125 h 1041400"/>
                <a:gd name="connsiteX29" fmla="*/ 1247775 w 2203450"/>
                <a:gd name="connsiteY29" fmla="*/ 279400 h 1041400"/>
                <a:gd name="connsiteX30" fmla="*/ 1327150 w 2203450"/>
                <a:gd name="connsiteY30" fmla="*/ 247650 h 1041400"/>
                <a:gd name="connsiteX31" fmla="*/ 1419225 w 2203450"/>
                <a:gd name="connsiteY31" fmla="*/ 196850 h 1041400"/>
                <a:gd name="connsiteX32" fmla="*/ 1485900 w 2203450"/>
                <a:gd name="connsiteY32" fmla="*/ 161925 h 1041400"/>
                <a:gd name="connsiteX33" fmla="*/ 1571625 w 2203450"/>
                <a:gd name="connsiteY33" fmla="*/ 127000 h 1041400"/>
                <a:gd name="connsiteX34" fmla="*/ 1657350 w 2203450"/>
                <a:gd name="connsiteY34" fmla="*/ 107950 h 1041400"/>
                <a:gd name="connsiteX35" fmla="*/ 1743075 w 2203450"/>
                <a:gd name="connsiteY35" fmla="*/ 95250 h 1041400"/>
                <a:gd name="connsiteX36" fmla="*/ 1889125 w 2203450"/>
                <a:gd name="connsiteY36" fmla="*/ 76200 h 1041400"/>
                <a:gd name="connsiteX37" fmla="*/ 2032000 w 2203450"/>
                <a:gd name="connsiteY37" fmla="*/ 57150 h 1041400"/>
                <a:gd name="connsiteX38" fmla="*/ 2149475 w 2203450"/>
                <a:gd name="connsiteY38" fmla="*/ 44450 h 1041400"/>
                <a:gd name="connsiteX39" fmla="*/ 2193925 w 2203450"/>
                <a:gd name="connsiteY39" fmla="*/ 44450 h 1041400"/>
                <a:gd name="connsiteX40" fmla="*/ 2203450 w 2203450"/>
                <a:gd name="connsiteY40" fmla="*/ 0 h 1041400"/>
                <a:gd name="connsiteX41" fmla="*/ 1320800 w 2203450"/>
                <a:gd name="connsiteY41" fmla="*/ 63500 h 1041400"/>
                <a:gd name="connsiteX42" fmla="*/ 1289050 w 2203450"/>
                <a:gd name="connsiteY42" fmla="*/ 73025 h 1041400"/>
                <a:gd name="connsiteX43" fmla="*/ 1260475 w 2203450"/>
                <a:gd name="connsiteY43" fmla="*/ 76200 h 1041400"/>
                <a:gd name="connsiteX44" fmla="*/ 114300 w 2203450"/>
                <a:gd name="connsiteY44" fmla="*/ 666750 h 1041400"/>
                <a:gd name="connsiteX45" fmla="*/ 0 w 2203450"/>
                <a:gd name="connsiteY45" fmla="*/ 835025 h 104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203450" h="1041400">
                  <a:moveTo>
                    <a:pt x="0" y="835025"/>
                  </a:moveTo>
                  <a:lnTo>
                    <a:pt x="0" y="835025"/>
                  </a:lnTo>
                  <a:cubicBezTo>
                    <a:pt x="6569" y="836485"/>
                    <a:pt x="27987" y="840216"/>
                    <a:pt x="38100" y="844550"/>
                  </a:cubicBezTo>
                  <a:cubicBezTo>
                    <a:pt x="42450" y="846414"/>
                    <a:pt x="46949" y="848149"/>
                    <a:pt x="50800" y="850900"/>
                  </a:cubicBezTo>
                  <a:cubicBezTo>
                    <a:pt x="57906" y="855976"/>
                    <a:pt x="62183" y="862763"/>
                    <a:pt x="66675" y="869950"/>
                  </a:cubicBezTo>
                  <a:cubicBezTo>
                    <a:pt x="75938" y="884771"/>
                    <a:pt x="82285" y="898260"/>
                    <a:pt x="95250" y="911225"/>
                  </a:cubicBezTo>
                  <a:lnTo>
                    <a:pt x="130175" y="946150"/>
                  </a:lnTo>
                  <a:cubicBezTo>
                    <a:pt x="134408" y="950383"/>
                    <a:pt x="137894" y="955529"/>
                    <a:pt x="142875" y="958850"/>
                  </a:cubicBezTo>
                  <a:cubicBezTo>
                    <a:pt x="152241" y="965094"/>
                    <a:pt x="154285" y="965558"/>
                    <a:pt x="161925" y="974725"/>
                  </a:cubicBezTo>
                  <a:cubicBezTo>
                    <a:pt x="164368" y="977656"/>
                    <a:pt x="165832" y="981319"/>
                    <a:pt x="168275" y="984250"/>
                  </a:cubicBezTo>
                  <a:cubicBezTo>
                    <a:pt x="171150" y="987699"/>
                    <a:pt x="174878" y="990366"/>
                    <a:pt x="177800" y="993775"/>
                  </a:cubicBezTo>
                  <a:cubicBezTo>
                    <a:pt x="181244" y="997793"/>
                    <a:pt x="183370" y="1002959"/>
                    <a:pt x="187325" y="1006475"/>
                  </a:cubicBezTo>
                  <a:cubicBezTo>
                    <a:pt x="193029" y="1011545"/>
                    <a:pt x="198891" y="1017678"/>
                    <a:pt x="206375" y="1019175"/>
                  </a:cubicBezTo>
                  <a:lnTo>
                    <a:pt x="222250" y="1022350"/>
                  </a:lnTo>
                  <a:cubicBezTo>
                    <a:pt x="228584" y="1023502"/>
                    <a:pt x="235055" y="1023964"/>
                    <a:pt x="241300" y="1025525"/>
                  </a:cubicBezTo>
                  <a:cubicBezTo>
                    <a:pt x="287788" y="1037147"/>
                    <a:pt x="230985" y="1027680"/>
                    <a:pt x="282575" y="1035050"/>
                  </a:cubicBezTo>
                  <a:cubicBezTo>
                    <a:pt x="293104" y="1038560"/>
                    <a:pt x="292100" y="1034878"/>
                    <a:pt x="292100" y="1041400"/>
                  </a:cubicBezTo>
                  <a:lnTo>
                    <a:pt x="419100" y="952500"/>
                  </a:lnTo>
                  <a:lnTo>
                    <a:pt x="485775" y="892175"/>
                  </a:lnTo>
                  <a:lnTo>
                    <a:pt x="511175" y="860425"/>
                  </a:lnTo>
                  <a:lnTo>
                    <a:pt x="571500" y="793750"/>
                  </a:lnTo>
                  <a:lnTo>
                    <a:pt x="660400" y="711200"/>
                  </a:lnTo>
                  <a:lnTo>
                    <a:pt x="742950" y="641350"/>
                  </a:lnTo>
                  <a:lnTo>
                    <a:pt x="857250" y="527050"/>
                  </a:lnTo>
                  <a:lnTo>
                    <a:pt x="930275" y="469900"/>
                  </a:lnTo>
                  <a:lnTo>
                    <a:pt x="977900" y="444500"/>
                  </a:lnTo>
                  <a:lnTo>
                    <a:pt x="949325" y="396875"/>
                  </a:lnTo>
                  <a:lnTo>
                    <a:pt x="958850" y="381000"/>
                  </a:lnTo>
                  <a:lnTo>
                    <a:pt x="993775" y="365125"/>
                  </a:lnTo>
                  <a:lnTo>
                    <a:pt x="1247775" y="279400"/>
                  </a:lnTo>
                  <a:lnTo>
                    <a:pt x="1327150" y="247650"/>
                  </a:lnTo>
                  <a:lnTo>
                    <a:pt x="1419225" y="196850"/>
                  </a:lnTo>
                  <a:lnTo>
                    <a:pt x="1485900" y="161925"/>
                  </a:lnTo>
                  <a:lnTo>
                    <a:pt x="1571625" y="127000"/>
                  </a:lnTo>
                  <a:lnTo>
                    <a:pt x="1657350" y="107950"/>
                  </a:lnTo>
                  <a:lnTo>
                    <a:pt x="1743075" y="95250"/>
                  </a:lnTo>
                  <a:lnTo>
                    <a:pt x="1889125" y="76200"/>
                  </a:lnTo>
                  <a:lnTo>
                    <a:pt x="2032000" y="57150"/>
                  </a:lnTo>
                  <a:lnTo>
                    <a:pt x="2149475" y="44450"/>
                  </a:lnTo>
                  <a:lnTo>
                    <a:pt x="2193925" y="44450"/>
                  </a:lnTo>
                  <a:lnTo>
                    <a:pt x="2203450" y="0"/>
                  </a:lnTo>
                  <a:lnTo>
                    <a:pt x="1320800" y="63500"/>
                  </a:lnTo>
                  <a:cubicBezTo>
                    <a:pt x="1310217" y="66675"/>
                    <a:pt x="1299862" y="70749"/>
                    <a:pt x="1289050" y="73025"/>
                  </a:cubicBezTo>
                  <a:cubicBezTo>
                    <a:pt x="1279672" y="74999"/>
                    <a:pt x="1260475" y="76200"/>
                    <a:pt x="1260475" y="76200"/>
                  </a:cubicBezTo>
                  <a:lnTo>
                    <a:pt x="114300" y="666750"/>
                  </a:lnTo>
                  <a:lnTo>
                    <a:pt x="0" y="835025"/>
                  </a:lnTo>
                  <a:close/>
                </a:path>
              </a:pathLst>
            </a:custGeom>
            <a:solidFill>
              <a:schemeClr val="bg1"/>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pSp>
      <p:sp>
        <p:nvSpPr>
          <p:cNvPr id="10" name="직사각형 9"/>
          <p:cNvSpPr/>
          <p:nvPr/>
        </p:nvSpPr>
        <p:spPr>
          <a:xfrm>
            <a:off x="6453336" y="35496"/>
            <a:ext cx="404664" cy="360040"/>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lang="sv-SE" sz="1400">
                <a:latin typeface="Tahoma" panose="020B0604030504040204" pitchFamily="34" charset="0"/>
                <a:ea typeface="기아 Medium" pitchFamily="50" charset="-127"/>
                <a:cs typeface="Tahoma" panose="020B0604030504040204" pitchFamily="34" charset="0"/>
              </a:rPr>
              <a:t>7</a:t>
            </a:r>
            <a:endParaRPr lang="ko-KR" altLang="en-US" sz="1400" dirty="0">
              <a:latin typeface="Tahoma" panose="020B0604030504040204" pitchFamily="34" charset="0"/>
              <a:ea typeface="기아 Medium" pitchFamily="50" charset="-127"/>
              <a:cs typeface="Tahoma" panose="020B0604030504040204" pitchFamily="34" charset="0"/>
            </a:endParaRPr>
          </a:p>
        </p:txBody>
      </p:sp>
      <p:graphicFrame>
        <p:nvGraphicFramePr>
          <p:cNvPr id="16" name="표 15"/>
          <p:cNvGraphicFramePr>
            <a:graphicFrameLocks noGrp="1"/>
          </p:cNvGraphicFramePr>
          <p:nvPr>
            <p:extLst>
              <p:ext uri="{D42A27DB-BD31-4B8C-83A1-F6EECF244321}">
                <p14:modId xmlns:p14="http://schemas.microsoft.com/office/powerpoint/2010/main" val="93095923"/>
              </p:ext>
            </p:extLst>
          </p:nvPr>
        </p:nvGraphicFramePr>
        <p:xfrm>
          <a:off x="404714" y="736838"/>
          <a:ext cx="2016224" cy="288032"/>
        </p:xfrm>
        <a:graphic>
          <a:graphicData uri="http://schemas.openxmlformats.org/drawingml/2006/table">
            <a:tbl>
              <a:tblPr/>
              <a:tblGrid>
                <a:gridCol w="2016224">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400" b="1" kern="100">
                          <a:solidFill>
                            <a:schemeClr val="tx1">
                              <a:lumMod val="95000"/>
                              <a:lumOff val="5000"/>
                            </a:schemeClr>
                          </a:solidFill>
                          <a:effectLst/>
                          <a:latin typeface="Tahoma" pitchFamily="34" charset="0"/>
                          <a:ea typeface="Tahoma" pitchFamily="34" charset="0"/>
                          <a:cs typeface="Tahoma" pitchFamily="34" charset="0"/>
                        </a:rPr>
                        <a:t>Fordonskomponenter</a:t>
                      </a:r>
                      <a:endParaRPr lang="ko-KR" sz="1000" kern="100" dirty="0">
                        <a:solidFill>
                          <a:schemeClr val="tx1">
                            <a:lumMod val="95000"/>
                            <a:lumOff val="5000"/>
                          </a:schemeClr>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1" name="표 20"/>
          <p:cNvGraphicFramePr>
            <a:graphicFrameLocks noGrp="1"/>
          </p:cNvGraphicFramePr>
          <p:nvPr>
            <p:extLst>
              <p:ext uri="{D42A27DB-BD31-4B8C-83A1-F6EECF244321}">
                <p14:modId xmlns:p14="http://schemas.microsoft.com/office/powerpoint/2010/main" val="1363332379"/>
              </p:ext>
            </p:extLst>
          </p:nvPr>
        </p:nvGraphicFramePr>
        <p:xfrm>
          <a:off x="332656" y="1043608"/>
          <a:ext cx="2664296" cy="288032"/>
        </p:xfrm>
        <a:graphic>
          <a:graphicData uri="http://schemas.openxmlformats.org/drawingml/2006/table">
            <a:tbl>
              <a:tblPr/>
              <a:tblGrid>
                <a:gridCol w="2664296">
                  <a:extLst>
                    <a:ext uri="{9D8B030D-6E8A-4147-A177-3AD203B41FA5}">
                      <a16:colId xmlns:a16="http://schemas.microsoft.com/office/drawing/2014/main" xmlns="" val="20000"/>
                    </a:ext>
                  </a:extLst>
                </a:gridCol>
              </a:tblGrid>
              <a:tr h="288032">
                <a:tc>
                  <a:txBody>
                    <a:bodyPr/>
                    <a:lstStyle/>
                    <a:p>
                      <a:pPr algn="l" rtl="0" latinLnBrk="0">
                        <a:spcAft>
                          <a:spcPts val="0"/>
                        </a:spcAft>
                      </a:pPr>
                      <a:r>
                        <a:rPr lang="sv-SE" sz="1200" b="1" kern="100">
                          <a:solidFill>
                            <a:srgbClr val="FF0000"/>
                          </a:solidFill>
                          <a:effectLst/>
                          <a:latin typeface="Tahoma" pitchFamily="34" charset="0"/>
                          <a:ea typeface="Tahoma" pitchFamily="34" charset="0"/>
                          <a:cs typeface="Tahoma" pitchFamily="34" charset="0"/>
                        </a:rPr>
                        <a:t>12 V hjälpbatteri</a:t>
                      </a:r>
                      <a:endParaRPr lang="ko-KR" sz="900" kern="100" dirty="0">
                        <a:solidFill>
                          <a:srgbClr val="FF0000"/>
                        </a:solidFill>
                        <a:effectLst/>
                        <a:latin typeface="Tahoma" pitchFamily="34" charset="0"/>
                        <a:ea typeface="기아 Medium" pitchFamily="50" charset="-127"/>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graphicFrame>
        <p:nvGraphicFramePr>
          <p:cNvPr id="27" name="표 26"/>
          <p:cNvGraphicFramePr>
            <a:graphicFrameLocks noGrp="1"/>
          </p:cNvGraphicFramePr>
          <p:nvPr>
            <p:extLst>
              <p:ext uri="{D42A27DB-BD31-4B8C-83A1-F6EECF244321}">
                <p14:modId xmlns:p14="http://schemas.microsoft.com/office/powerpoint/2010/main" val="3878987137"/>
              </p:ext>
            </p:extLst>
          </p:nvPr>
        </p:nvGraphicFramePr>
        <p:xfrm>
          <a:off x="342900" y="1372734"/>
          <a:ext cx="6172200" cy="1060006"/>
        </p:xfrm>
        <a:graphic>
          <a:graphicData uri="http://schemas.openxmlformats.org/drawingml/2006/table">
            <a:tbl>
              <a:tblPr/>
              <a:tblGrid>
                <a:gridCol w="6172200">
                  <a:extLst>
                    <a:ext uri="{9D8B030D-6E8A-4147-A177-3AD203B41FA5}">
                      <a16:colId xmlns:a16="http://schemas.microsoft.com/office/drawing/2014/main" xmlns="" val="20000"/>
                    </a:ext>
                  </a:extLst>
                </a:gridCol>
              </a:tblGrid>
              <a:tr h="720080">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sv-SE" sz="1200" kern="100" dirty="0">
                          <a:solidFill>
                            <a:srgbClr val="000000"/>
                          </a:solidFill>
                          <a:effectLst/>
                          <a:latin typeface="Tahoma" pitchFamily="34" charset="0"/>
                          <a:ea typeface="Tahoma" pitchFamily="34" charset="0"/>
                          <a:cs typeface="Tahoma" pitchFamily="34" charset="0"/>
                        </a:rPr>
                        <a:t>12 V-hjälpbatteriet sitter på höger sida i bagageutrymmet och driver all standardelektronik </a:t>
                      </a:r>
                      <a:br>
                        <a:rPr lang="sv-SE" sz="1200" kern="100" dirty="0">
                          <a:solidFill>
                            <a:srgbClr val="000000"/>
                          </a:solidFill>
                          <a:effectLst/>
                          <a:latin typeface="Tahoma" pitchFamily="34" charset="0"/>
                          <a:ea typeface="Tahoma" pitchFamily="34" charset="0"/>
                          <a:cs typeface="Tahoma" pitchFamily="34" charset="0"/>
                        </a:rPr>
                      </a:br>
                      <a:r>
                        <a:rPr lang="sv-SE" sz="1200" kern="100" dirty="0">
                          <a:solidFill>
                            <a:srgbClr val="000000"/>
                          </a:solidFill>
                          <a:effectLst/>
                          <a:latin typeface="Tahoma" pitchFamily="34" charset="0"/>
                          <a:ea typeface="Tahoma" pitchFamily="34" charset="0"/>
                          <a:cs typeface="Tahoma" pitchFamily="34" charset="0"/>
                        </a:rPr>
                        <a:t>i fordonet såsom radio och luftkonditionering. Hjälpbatteriet driver även HPCU:n (</a:t>
                      </a:r>
                      <a:r>
                        <a:rPr lang="sv-SE" sz="1200" b="0" i="0" u="none" strike="noStrike" cap="none" normalizeH="0" dirty="0">
                          <a:ln>
                            <a:noFill/>
                          </a:ln>
                          <a:solidFill>
                            <a:schemeClr val="tx1"/>
                          </a:solidFill>
                          <a:effectLst/>
                          <a:latin typeface="Tahoma" pitchFamily="34" charset="0"/>
                          <a:ea typeface="Tahoma" pitchFamily="34" charset="0"/>
                          <a:cs typeface="Tahoma" pitchFamily="34" charset="0"/>
                        </a:rPr>
                        <a:t>styrenheten för laddhybridens strömförsörjning</a:t>
                      </a:r>
                      <a:r>
                        <a:rPr lang="sv-SE" sz="1200" kern="100" dirty="0">
                          <a:solidFill>
                            <a:srgbClr val="000000"/>
                          </a:solidFill>
                          <a:effectLst/>
                          <a:latin typeface="Tahoma" pitchFamily="34" charset="0"/>
                          <a:ea typeface="Tahoma" pitchFamily="34" charset="0"/>
                          <a:cs typeface="Tahoma" pitchFamily="34" charset="0"/>
                        </a:rPr>
                        <a:t>) </a:t>
                      </a:r>
                      <a:r>
                        <a:rPr lang="sv-SE" sz="1200" b="0" i="0" u="none" strike="noStrike" kern="100" cap="none" normalizeH="0" dirty="0">
                          <a:ln>
                            <a:noFill/>
                          </a:ln>
                          <a:solidFill>
                            <a:srgbClr val="000000"/>
                          </a:solidFill>
                          <a:effectLst/>
                          <a:latin typeface="Tahoma" pitchFamily="34" charset="0"/>
                          <a:ea typeface="Tahoma" pitchFamily="34" charset="0"/>
                          <a:cs typeface="Tahoma" pitchFamily="34" charset="0"/>
                        </a:rPr>
                        <a:t>som styr bilens viktigaste elektriska system, till exempel motorn.</a:t>
                      </a:r>
                      <a:endParaRPr lang="en-US" altLang="ko-KR" sz="1200" kern="100" dirty="0">
                        <a:solidFill>
                          <a:srgbClr val="000000"/>
                        </a:solidFill>
                        <a:effectLst/>
                        <a:latin typeface="Tahoma" pitchFamily="34" charset="0"/>
                        <a:ea typeface="Tahoma" pitchFamily="34" charset="0"/>
                        <a:cs typeface="Tahoma"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22" name="직사각형 21"/>
          <p:cNvSpPr/>
          <p:nvPr/>
        </p:nvSpPr>
        <p:spPr>
          <a:xfrm>
            <a:off x="2420938" y="35496"/>
            <a:ext cx="4032398" cy="36004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rtl="0"/>
            <a:r>
              <a:rPr lang="sv-SE" sz="1400" dirty="0">
                <a:latin typeface="Tahoma" pitchFamily="34" charset="0"/>
                <a:ea typeface="Tahoma" pitchFamily="34" charset="0"/>
                <a:cs typeface="Tahoma" pitchFamily="34" charset="0"/>
              </a:rPr>
              <a:t>XCEED PHEV Viktigaste elektroniska system</a:t>
            </a:r>
            <a:endParaRPr lang="en-US" altLang="ko-KR" sz="1400" dirty="0">
              <a:latin typeface="Tahoma" pitchFamily="34" charset="0"/>
              <a:ea typeface="Tahoma" pitchFamily="34" charset="0"/>
              <a:cs typeface="Tahoma" pitchFamily="34" charset="0"/>
            </a:endParaRPr>
          </a:p>
        </p:txBody>
      </p:sp>
      <p:grpSp>
        <p:nvGrpSpPr>
          <p:cNvPr id="11" name="그룹 10"/>
          <p:cNvGrpSpPr/>
          <p:nvPr/>
        </p:nvGrpSpPr>
        <p:grpSpPr>
          <a:xfrm>
            <a:off x="307256" y="112112"/>
            <a:ext cx="1800200" cy="529928"/>
            <a:chOff x="1956101" y="7496459"/>
            <a:chExt cx="3019616" cy="888890"/>
          </a:xfrm>
        </p:grpSpPr>
        <p:pic>
          <p:nvPicPr>
            <p:cNvPr id="13" name="Picture 3" descr="C:\Users\Administrator\Desktop\DE LOGO(먹)플러그인 하이브리드.jpg"/>
            <p:cNvPicPr>
              <a:picLocks noChangeAspect="1" noChangeArrowheads="1"/>
            </p:cNvPicPr>
            <p:nvPr/>
          </p:nvPicPr>
          <p:blipFill rotWithShape="1">
            <a:blip r:embed="rId4">
              <a:extLst>
                <a:ext uri="{28A0092B-C50C-407E-A947-70E740481C1C}">
                  <a14:useLocalDpi xmlns:a14="http://schemas.microsoft.com/office/drawing/2010/main" val="0"/>
                </a:ext>
              </a:extLst>
            </a:blip>
            <a:srcRect l="66354"/>
            <a:stretch/>
          </p:blipFill>
          <p:spPr bwMode="auto">
            <a:xfrm>
              <a:off x="2184003" y="7870999"/>
              <a:ext cx="25638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14" name="그림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56101" y="7496459"/>
              <a:ext cx="3019616" cy="427391"/>
            </a:xfrm>
            <a:prstGeom prst="rect">
              <a:avLst/>
            </a:prstGeom>
          </p:spPr>
        </p:pic>
      </p:grpSp>
      <p:sp>
        <p:nvSpPr>
          <p:cNvPr id="19" name="자유형 18"/>
          <p:cNvSpPr/>
          <p:nvPr/>
        </p:nvSpPr>
        <p:spPr>
          <a:xfrm rot="20848287">
            <a:off x="4166443" y="4959392"/>
            <a:ext cx="596900" cy="738964"/>
          </a:xfrm>
          <a:custGeom>
            <a:avLst/>
            <a:gdLst>
              <a:gd name="connsiteX0" fmla="*/ 0 w 596900"/>
              <a:gd name="connsiteY0" fmla="*/ 342900 h 889000"/>
              <a:gd name="connsiteX1" fmla="*/ 0 w 596900"/>
              <a:gd name="connsiteY1" fmla="*/ 889000 h 889000"/>
              <a:gd name="connsiteX2" fmla="*/ 596900 w 596900"/>
              <a:gd name="connsiteY2" fmla="*/ 571500 h 889000"/>
              <a:gd name="connsiteX3" fmla="*/ 596900 w 596900"/>
              <a:gd name="connsiteY3" fmla="*/ 0 h 889000"/>
              <a:gd name="connsiteX4" fmla="*/ 0 w 596900"/>
              <a:gd name="connsiteY4" fmla="*/ 292100 h 889000"/>
              <a:gd name="connsiteX5" fmla="*/ 0 w 596900"/>
              <a:gd name="connsiteY5" fmla="*/ 393700 h 88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6900" h="889000">
                <a:moveTo>
                  <a:pt x="0" y="342900"/>
                </a:moveTo>
                <a:lnTo>
                  <a:pt x="0" y="889000"/>
                </a:lnTo>
                <a:lnTo>
                  <a:pt x="596900" y="571500"/>
                </a:lnTo>
                <a:lnTo>
                  <a:pt x="596900" y="0"/>
                </a:lnTo>
                <a:lnTo>
                  <a:pt x="0" y="292100"/>
                </a:lnTo>
                <a:lnTo>
                  <a:pt x="0" y="393700"/>
                </a:lnTo>
              </a:path>
            </a:pathLst>
          </a:custGeom>
          <a:noFill/>
          <a:ln w="190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20" name="사각형 설명선 19"/>
          <p:cNvSpPr/>
          <p:nvPr/>
        </p:nvSpPr>
        <p:spPr>
          <a:xfrm>
            <a:off x="3861048" y="6876256"/>
            <a:ext cx="2520280" cy="1961519"/>
          </a:xfrm>
          <a:prstGeom prst="wedgeRectCallout">
            <a:avLst>
              <a:gd name="adj1" fmla="val -28392"/>
              <a:gd name="adj2" fmla="val -118141"/>
            </a:avLst>
          </a:prstGeom>
          <a:solidFill>
            <a:schemeClr val="bg1"/>
          </a:solidFill>
          <a:ln>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pic>
        <p:nvPicPr>
          <p:cNvPr id="23" name="그림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1833" y="6937247"/>
            <a:ext cx="2435578" cy="1826684"/>
          </a:xfrm>
          <a:prstGeom prst="rect">
            <a:avLst/>
          </a:prstGeom>
        </p:spPr>
      </p:pic>
      <p:sp>
        <p:nvSpPr>
          <p:cNvPr id="25" name="모서리가 둥근 직사각형 24"/>
          <p:cNvSpPr/>
          <p:nvPr/>
        </p:nvSpPr>
        <p:spPr>
          <a:xfrm>
            <a:off x="4608909" y="7511628"/>
            <a:ext cx="1257498" cy="950506"/>
          </a:xfrm>
          <a:prstGeom prst="roundRect">
            <a:avLst/>
          </a:prstGeom>
          <a:noFill/>
          <a:ln w="412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28" name="TextBox 27"/>
          <p:cNvSpPr txBox="1"/>
          <p:nvPr/>
        </p:nvSpPr>
        <p:spPr>
          <a:xfrm>
            <a:off x="4314535" y="8519740"/>
            <a:ext cx="1858501" cy="276999"/>
          </a:xfrm>
          <a:prstGeom prst="rect">
            <a:avLst/>
          </a:prstGeom>
          <a:solidFill>
            <a:schemeClr val="bg1"/>
          </a:solidFill>
        </p:spPr>
        <p:txBody>
          <a:bodyPr wrap="square" rtlCol="0">
            <a:spAutoFit/>
          </a:bodyPr>
          <a:lstStyle/>
          <a:p>
            <a:pPr algn="ctr" rtl="0"/>
            <a:r>
              <a:rPr lang="sv-SE" sz="1200" b="1" dirty="0"/>
              <a:t>12 V-hjälpbatteri</a:t>
            </a:r>
            <a:endParaRPr lang="ko-KR" altLang="en-US" sz="1200" b="1" dirty="0"/>
          </a:p>
        </p:txBody>
      </p:sp>
    </p:spTree>
    <p:extLst>
      <p:ext uri="{BB962C8B-B14F-4D97-AF65-F5344CB8AC3E}">
        <p14:creationId xmlns:p14="http://schemas.microsoft.com/office/powerpoint/2010/main" val="1768822462"/>
      </p:ext>
    </p:extLst>
  </p:cSld>
  <p:clrMapOvr>
    <a:masterClrMapping/>
  </p:clrMapOvr>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prstDash val="sysDash"/>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solidFill>
            <a:srgbClr val="FF0000"/>
          </a:solidFill>
          <a:tailEnd type="none"/>
        </a:ln>
      </a:spPr>
      <a:bodyPr/>
      <a:lstStyle/>
      <a:style>
        <a:lnRef idx="1">
          <a:schemeClr val="accent1"/>
        </a:lnRef>
        <a:fillRef idx="0">
          <a:schemeClr val="accent1"/>
        </a:fillRef>
        <a:effectRef idx="0">
          <a:schemeClr val="accent1"/>
        </a:effectRef>
        <a:fontRef idx="minor">
          <a:schemeClr val="tx1"/>
        </a:fontRef>
      </a:style>
    </a:lnDef>
    <a:txDef>
      <a:spPr>
        <a:solidFill>
          <a:srgbClr val="FFFF00"/>
        </a:solidFill>
      </a:spPr>
      <a:bodyPr wrap="square" rtlCol="0">
        <a:spAutoFit/>
      </a:bodyPr>
      <a:lstStyle>
        <a:defPPr>
          <a:defRPr sz="1200" smtClean="0"/>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DAA84A302135614A9DEA4A1AB0FA3633" ma:contentTypeVersion="1" ma:contentTypeDescription="Create a new document." ma:contentTypeScope="" ma:versionID="72625b5c97cc590176e7861543cdc0b1">
  <xsd:schema xmlns:xsd="http://www.w3.org/2001/XMLSchema" xmlns:xs="http://www.w3.org/2001/XMLSchema" xmlns:p="http://schemas.microsoft.com/office/2006/metadata/properties" xmlns:ns2="ba33b4ca-526a-4655-83fe-ff9cbdce7192" targetNamespace="http://schemas.microsoft.com/office/2006/metadata/properties" ma:root="true" ma:fieldsID="bc59c5256fa37996abc8df277426e3dc" ns2:_="">
    <xsd:import namespace="ba33b4ca-526a-4655-83fe-ff9cbdce7192"/>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33b4ca-526a-4655-83fe-ff9cbdce7192"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ba33b4ca-526a-4655-83fe-ff9cbdce7192">UAXADR4ZRKVZ-5-15090</_dlc_DocId>
    <_dlc_DocIdUrl xmlns="ba33b4ca-526a-4655-83fe-ff9cbdce7192">
      <Url>https://project.kia.eucorp.local/projects/2012-0012/_layouts/15/DocIdRedir.aspx?ID=UAXADR4ZRKVZ-5-15090</Url>
      <Description>UAXADR4ZRKVZ-5-15090</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2576A27-AEDF-48E7-9B9B-94C4EB251FAC}">
  <ds:schemaRefs>
    <ds:schemaRef ds:uri="http://schemas.microsoft.com/sharepoint/events"/>
  </ds:schemaRefs>
</ds:datastoreItem>
</file>

<file path=customXml/itemProps2.xml><?xml version="1.0" encoding="utf-8"?>
<ds:datastoreItem xmlns:ds="http://schemas.openxmlformats.org/officeDocument/2006/customXml" ds:itemID="{2BEF9680-43E8-41F4-9690-8A79F61A57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33b4ca-526a-4655-83fe-ff9cbdce7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3EB855-A585-4E41-A47F-CF4E312B7F05}">
  <ds:schemaRefs>
    <ds:schemaRef ds:uri="http://schemas.microsoft.com/office/infopath/2007/PartnerControls"/>
    <ds:schemaRef ds:uri="ba33b4ca-526a-4655-83fe-ff9cbdce7192"/>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www.w3.org/XML/1998/namespace"/>
  </ds:schemaRefs>
</ds:datastoreItem>
</file>

<file path=customXml/itemProps4.xml><?xml version="1.0" encoding="utf-8"?>
<ds:datastoreItem xmlns:ds="http://schemas.openxmlformats.org/officeDocument/2006/customXml" ds:itemID="{DB98F067-FEAF-4BD3-9112-5A60FDD6E81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TotalTime>
  <Words>2728</Words>
  <Application>Microsoft Office PowerPoint</Application>
  <PresentationFormat>Bildspel på skärmen (4:3)</PresentationFormat>
  <Paragraphs>339</Paragraphs>
  <Slides>25</Slides>
  <Notes>5</Notes>
  <HiddenSlides>0</HiddenSlides>
  <MMClips>0</MMClips>
  <ScaleCrop>false</ScaleCrop>
  <HeadingPairs>
    <vt:vector size="6" baseType="variant">
      <vt:variant>
        <vt:lpstr>Använt teckensnitt</vt:lpstr>
      </vt:variant>
      <vt:variant>
        <vt:i4>11</vt:i4>
      </vt:variant>
      <vt:variant>
        <vt:lpstr>Tema</vt:lpstr>
      </vt:variant>
      <vt:variant>
        <vt:i4>1</vt:i4>
      </vt:variant>
      <vt:variant>
        <vt:lpstr>Bildrubriker</vt:lpstr>
      </vt:variant>
      <vt:variant>
        <vt:i4>25</vt:i4>
      </vt:variant>
    </vt:vector>
  </HeadingPairs>
  <TitlesOfParts>
    <vt:vector size="37" baseType="lpstr">
      <vt:lpstr>Arial Unicode MS</vt:lpstr>
      <vt:lpstr>HY헤드라인M</vt:lpstr>
      <vt:lpstr>맑은 고딕</vt:lpstr>
      <vt:lpstr>Arial</vt:lpstr>
      <vt:lpstr>굴림</vt:lpstr>
      <vt:lpstr>Tahoma</vt:lpstr>
      <vt:lpstr>Times New Roman</vt:lpstr>
      <vt:lpstr>Wingdings</vt:lpstr>
      <vt:lpstr>기아 Light</vt:lpstr>
      <vt:lpstr>기아 Medium</vt:lpstr>
      <vt:lpstr>현대하모니 B</vt:lpstr>
      <vt:lpstr>Office 테마</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Company>HKMC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Windows 사용자</dc:creator>
  <cp:keywords>class='Internal'</cp:keywords>
  <cp:lastModifiedBy>Blixt, Robert</cp:lastModifiedBy>
  <cp:revision>544</cp:revision>
  <cp:lastPrinted>2017-05-29T23:34:52Z</cp:lastPrinted>
  <dcterms:created xsi:type="dcterms:W3CDTF">2014-03-24T05:36:32Z</dcterms:created>
  <dcterms:modified xsi:type="dcterms:W3CDTF">2021-05-17T15:19:19Z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0x010100DAA84A302135614A9DEA4A1AB0FA3633</vt:lpwstr>
  </property>
  <property fmtid="{D5CDD505-2E9C-101B-9397-08002B2CF9AE}" pid="3" name="_dlc_DocIdItemGuid">
    <vt:lpwstr>e28b8369-2efc-4d61-8f41-47d97c920ec3</vt:lpwstr>
  </property>
</Properties>
</file>